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0"/>
  </p:notesMasterIdLst>
  <p:sldIdLst>
    <p:sldId id="286" r:id="rId2"/>
    <p:sldId id="258" r:id="rId3"/>
    <p:sldId id="259" r:id="rId4"/>
    <p:sldId id="264" r:id="rId5"/>
    <p:sldId id="267" r:id="rId6"/>
    <p:sldId id="266" r:id="rId7"/>
    <p:sldId id="260" r:id="rId8"/>
    <p:sldId id="262" r:id="rId9"/>
    <p:sldId id="261" r:id="rId10"/>
    <p:sldId id="263" r:id="rId11"/>
    <p:sldId id="268" r:id="rId12"/>
    <p:sldId id="269" r:id="rId13"/>
    <p:sldId id="270" r:id="rId14"/>
    <p:sldId id="271" r:id="rId15"/>
    <p:sldId id="272" r:id="rId16"/>
    <p:sldId id="288" r:id="rId17"/>
    <p:sldId id="275" r:id="rId18"/>
    <p:sldId id="276" r:id="rId19"/>
    <p:sldId id="289" r:id="rId20"/>
    <p:sldId id="277" r:id="rId21"/>
    <p:sldId id="287" r:id="rId22"/>
    <p:sldId id="279" r:id="rId23"/>
    <p:sldId id="280" r:id="rId24"/>
    <p:sldId id="282" r:id="rId25"/>
    <p:sldId id="283" r:id="rId26"/>
    <p:sldId id="281" r:id="rId27"/>
    <p:sldId id="284" r:id="rId28"/>
    <p:sldId id="285"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E2A2F"/>
    <a:srgbClr val="A50021"/>
    <a:srgbClr val="C89800"/>
    <a:srgbClr val="DEA900"/>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618" autoAdjust="0"/>
    <p:restoredTop sz="94660"/>
  </p:normalViewPr>
  <p:slideViewPr>
    <p:cSldViewPr>
      <p:cViewPr varScale="1">
        <p:scale>
          <a:sx n="79" d="100"/>
          <a:sy n="79" d="100"/>
        </p:scale>
        <p:origin x="-210"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B41DDDE-0C92-4010-8C9C-A1B806272307}" type="datetimeFigureOut">
              <a:rPr lang="en-US" smtClean="0"/>
              <a:t>8/10/2015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897121-733C-4EA1-8BDE-B6FFA3DBA710}" type="slidenum">
              <a:rPr lang="en-US" smtClean="0"/>
              <a:t>‹#›</a:t>
            </a:fld>
            <a:endParaRPr lang="en-US"/>
          </a:p>
        </p:txBody>
      </p:sp>
    </p:spTree>
    <p:extLst>
      <p:ext uri="{BB962C8B-B14F-4D97-AF65-F5344CB8AC3E}">
        <p14:creationId xmlns:p14="http://schemas.microsoft.com/office/powerpoint/2010/main" val="32267340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F897121-733C-4EA1-8BDE-B6FFA3DBA710}" type="slidenum">
              <a:rPr lang="en-US" smtClean="0"/>
              <a:t>7</a:t>
            </a:fld>
            <a:endParaRPr lang="en-US"/>
          </a:p>
        </p:txBody>
      </p:sp>
    </p:spTree>
    <p:extLst>
      <p:ext uri="{BB962C8B-B14F-4D97-AF65-F5344CB8AC3E}">
        <p14:creationId xmlns:p14="http://schemas.microsoft.com/office/powerpoint/2010/main" val="32724861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Rot="1" noChangeAspect="1" noChangeArrowheads="1" noTextEdit="1"/>
          </p:cNvSpPr>
          <p:nvPr>
            <p:ph type="sldImg"/>
          </p:nvPr>
        </p:nvSpPr>
        <p:spPr>
          <a:ln/>
        </p:spPr>
      </p:sp>
      <p:sp>
        <p:nvSpPr>
          <p:cNvPr id="47107" name="Rectangle 3"/>
          <p:cNvSpPr>
            <a:spLocks noGrp="1" noChangeArrowheads="1"/>
          </p:cNvSpPr>
          <p:nvPr>
            <p:ph type="body" idx="1"/>
          </p:nvPr>
        </p:nvSpPr>
        <p:spPr>
          <a:noFill/>
          <a:ln/>
        </p:spPr>
        <p:txBody>
          <a:bodyPr/>
          <a:lstStyle/>
          <a:p>
            <a:r>
              <a:rPr lang="en-US" dirty="0" smtClean="0"/>
              <a:t>Watch videos</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1D6A98FE-25D3-4E59-9662-E11F3AE717AA}" type="datetimeFigureOut">
              <a:rPr lang="en-US" smtClean="0"/>
              <a:t>8/10/2015</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A4948398-D30F-46F3-9744-C5C79935E156}"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6A98FE-25D3-4E59-9662-E11F3AE717AA}" type="datetimeFigureOut">
              <a:rPr lang="en-US" smtClean="0"/>
              <a:t>8/10/2015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948398-D30F-46F3-9744-C5C79935E156}"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6A98FE-25D3-4E59-9662-E11F3AE717AA}" type="datetimeFigureOut">
              <a:rPr lang="en-US" smtClean="0"/>
              <a:t>8/10/2015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948398-D30F-46F3-9744-C5C79935E156}"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6A98FE-25D3-4E59-9662-E11F3AE717AA}" type="datetimeFigureOut">
              <a:rPr lang="en-US" smtClean="0"/>
              <a:t>8/10/2015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948398-D30F-46F3-9744-C5C79935E156}"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D6A98FE-25D3-4E59-9662-E11F3AE717AA}" type="datetimeFigureOut">
              <a:rPr lang="en-US" smtClean="0"/>
              <a:t>8/10/2015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948398-D30F-46F3-9744-C5C79935E156}"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6A98FE-25D3-4E59-9662-E11F3AE717AA}" type="datetimeFigureOut">
              <a:rPr lang="en-US" smtClean="0"/>
              <a:t>8/10/2015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948398-D30F-46F3-9744-C5C79935E156}"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1D6A98FE-25D3-4E59-9662-E11F3AE717AA}" type="datetimeFigureOut">
              <a:rPr lang="en-US" smtClean="0"/>
              <a:t>8/10/2015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4948398-D30F-46F3-9744-C5C79935E156}"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D6A98FE-25D3-4E59-9662-E11F3AE717AA}" type="datetimeFigureOut">
              <a:rPr lang="en-US" smtClean="0"/>
              <a:t>8/10/2015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4948398-D30F-46F3-9744-C5C79935E156}"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6A98FE-25D3-4E59-9662-E11F3AE717AA}" type="datetimeFigureOut">
              <a:rPr lang="en-US" smtClean="0"/>
              <a:t>8/10/2015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4948398-D30F-46F3-9744-C5C79935E156}"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6A98FE-25D3-4E59-9662-E11F3AE717AA}" type="datetimeFigureOut">
              <a:rPr lang="en-US" smtClean="0"/>
              <a:t>8/10/2015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948398-D30F-46F3-9744-C5C79935E156}"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D6A98FE-25D3-4E59-9662-E11F3AE717AA}" type="datetimeFigureOut">
              <a:rPr lang="en-US" smtClean="0"/>
              <a:t>8/10/2015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A4948398-D30F-46F3-9744-C5C79935E156}" type="slidenum">
              <a:rPr lang="en-US" smtClean="0"/>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1D6A98FE-25D3-4E59-9662-E11F3AE717AA}" type="datetimeFigureOut">
              <a:rPr lang="en-US" smtClean="0"/>
              <a:t>8/10/2015</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A4948398-D30F-46F3-9744-C5C79935E156}" type="slidenum">
              <a:rPr lang="en-US" smtClean="0"/>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s://www.teachingchannel.org/videos/grade-1-math"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www.teachingchannel.org/videos/grade-1-math"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Our Purpose and Agenda</a:t>
            </a:r>
            <a:endParaRPr lang="en-US" b="1" dirty="0"/>
          </a:p>
        </p:txBody>
      </p:sp>
      <p:sp>
        <p:nvSpPr>
          <p:cNvPr id="3" name="Content Placeholder 2"/>
          <p:cNvSpPr>
            <a:spLocks noGrp="1"/>
          </p:cNvSpPr>
          <p:nvPr>
            <p:ph sz="quarter" idx="1"/>
          </p:nvPr>
        </p:nvSpPr>
        <p:spPr/>
        <p:txBody>
          <a:bodyPr/>
          <a:lstStyle/>
          <a:p>
            <a:r>
              <a:rPr lang="en-US" b="1" dirty="0" smtClean="0"/>
              <a:t>Important outcome for 2</a:t>
            </a:r>
            <a:r>
              <a:rPr lang="en-US" b="1" baseline="30000" dirty="0" smtClean="0"/>
              <a:t>nd</a:t>
            </a:r>
            <a:r>
              <a:rPr lang="en-US" b="1" dirty="0" smtClean="0"/>
              <a:t> grade</a:t>
            </a:r>
          </a:p>
          <a:p>
            <a:pPr marL="393192" lvl="1" indent="0">
              <a:buNone/>
            </a:pPr>
            <a:r>
              <a:rPr lang="en-US" dirty="0"/>
              <a:t>Whole number addition and subtraction </a:t>
            </a:r>
            <a:endParaRPr lang="en-US" dirty="0" smtClean="0"/>
          </a:p>
          <a:p>
            <a:pPr marL="393192" lvl="1" indent="0">
              <a:buNone/>
            </a:pPr>
            <a:r>
              <a:rPr lang="en-US" dirty="0" smtClean="0"/>
              <a:t>Two- </a:t>
            </a:r>
            <a:r>
              <a:rPr lang="en-US" dirty="0" smtClean="0"/>
              <a:t>and three-digit </a:t>
            </a:r>
            <a:r>
              <a:rPr lang="en-US" dirty="0"/>
              <a:t>addition and subtraction</a:t>
            </a:r>
          </a:p>
          <a:p>
            <a:pPr marL="320040" lvl="1" indent="0">
              <a:buNone/>
            </a:pPr>
            <a:endParaRPr lang="en-US" dirty="0" smtClean="0"/>
          </a:p>
          <a:p>
            <a:r>
              <a:rPr lang="en-US" b="1" dirty="0"/>
              <a:t>Important </a:t>
            </a:r>
            <a:r>
              <a:rPr lang="en-US" b="1" dirty="0" smtClean="0"/>
              <a:t>outcomes </a:t>
            </a:r>
            <a:r>
              <a:rPr lang="en-US" b="1" dirty="0"/>
              <a:t>for </a:t>
            </a:r>
            <a:r>
              <a:rPr lang="en-US" b="1" dirty="0" smtClean="0"/>
              <a:t>3</a:t>
            </a:r>
            <a:r>
              <a:rPr lang="en-US" b="1" baseline="30000" dirty="0" smtClean="0"/>
              <a:t>rd</a:t>
            </a:r>
            <a:r>
              <a:rPr lang="en-US" b="1" dirty="0" smtClean="0"/>
              <a:t> grade </a:t>
            </a:r>
          </a:p>
          <a:p>
            <a:pPr marL="320040" lvl="1" indent="0">
              <a:buNone/>
            </a:pPr>
            <a:r>
              <a:rPr lang="en-US" dirty="0" smtClean="0"/>
              <a:t>Multiplication and division concepts</a:t>
            </a:r>
          </a:p>
          <a:p>
            <a:pPr marL="320040" lvl="1" indent="0">
              <a:buNone/>
            </a:pPr>
            <a:r>
              <a:rPr lang="en-US" dirty="0" smtClean="0"/>
              <a:t>Multiplication and division fluency</a:t>
            </a:r>
            <a:endParaRPr lang="en-US" dirty="0"/>
          </a:p>
        </p:txBody>
      </p:sp>
    </p:spTree>
    <p:extLst>
      <p:ext uri="{BB962C8B-B14F-4D97-AF65-F5344CB8AC3E}">
        <p14:creationId xmlns:p14="http://schemas.microsoft.com/office/powerpoint/2010/main" val="68556807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rgbClr val="C00000"/>
                </a:solidFill>
              </a:rPr>
              <a:t>Concrete</a:t>
            </a:r>
            <a:endParaRPr lang="en-US" b="1" dirty="0"/>
          </a:p>
        </p:txBody>
      </p:sp>
      <p:sp>
        <p:nvSpPr>
          <p:cNvPr id="3" name="Content Placeholder 2"/>
          <p:cNvSpPr>
            <a:spLocks noGrp="1"/>
          </p:cNvSpPr>
          <p:nvPr>
            <p:ph idx="1"/>
          </p:nvPr>
        </p:nvSpPr>
        <p:spPr/>
        <p:txBody>
          <a:bodyPr/>
          <a:lstStyle/>
          <a:p>
            <a:endParaRPr lang="en-US" dirty="0" smtClean="0"/>
          </a:p>
          <a:p>
            <a:pPr marL="0" indent="0">
              <a:spcAft>
                <a:spcPts val="1200"/>
              </a:spcAft>
              <a:buNone/>
            </a:pPr>
            <a:r>
              <a:rPr lang="en-US" dirty="0" smtClean="0"/>
              <a:t>There </a:t>
            </a:r>
            <a:r>
              <a:rPr lang="en-US" dirty="0"/>
              <a:t>are 5</a:t>
            </a:r>
            <a:r>
              <a:rPr lang="en-US" dirty="0" smtClean="0"/>
              <a:t>3 </a:t>
            </a:r>
            <a:r>
              <a:rPr lang="en-US" dirty="0"/>
              <a:t>children on the playground. </a:t>
            </a:r>
            <a:r>
              <a:rPr lang="en-US" dirty="0" smtClean="0"/>
              <a:t>38 </a:t>
            </a:r>
            <a:r>
              <a:rPr lang="en-US" dirty="0"/>
              <a:t>go home. How many are left on the </a:t>
            </a:r>
            <a:r>
              <a:rPr lang="en-US" dirty="0" smtClean="0"/>
              <a:t>playground? </a:t>
            </a:r>
          </a:p>
          <a:p>
            <a:r>
              <a:rPr lang="en-US" dirty="0" smtClean="0"/>
              <a:t>How </a:t>
            </a:r>
            <a:r>
              <a:rPr lang="en-US" dirty="0"/>
              <a:t>can you figure this out?</a:t>
            </a:r>
          </a:p>
          <a:p>
            <a:r>
              <a:rPr lang="en-US" dirty="0">
                <a:solidFill>
                  <a:srgbClr val="C00000"/>
                </a:solidFill>
              </a:rPr>
              <a:t>What number strategies can you use in your head?</a:t>
            </a:r>
          </a:p>
          <a:p>
            <a:r>
              <a:rPr lang="en-US" dirty="0" smtClean="0">
                <a:solidFill>
                  <a:schemeClr val="accent2">
                    <a:lumMod val="75000"/>
                  </a:schemeClr>
                </a:solidFill>
              </a:rPr>
              <a:t>Use </a:t>
            </a:r>
            <a:r>
              <a:rPr lang="en-US" dirty="0">
                <a:solidFill>
                  <a:schemeClr val="accent2">
                    <a:lumMod val="75000"/>
                  </a:schemeClr>
                </a:solidFill>
              </a:rPr>
              <a:t>base 10 blocks or linking cubes. </a:t>
            </a:r>
          </a:p>
        </p:txBody>
      </p:sp>
    </p:spTree>
    <p:extLst>
      <p:ext uri="{BB962C8B-B14F-4D97-AF65-F5344CB8AC3E}">
        <p14:creationId xmlns:p14="http://schemas.microsoft.com/office/powerpoint/2010/main" val="280943570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rgbClr val="FF6600"/>
                </a:solidFill>
              </a:rPr>
              <a:t>Representational</a:t>
            </a:r>
            <a:endParaRPr lang="en-US" b="1" dirty="0"/>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343400" y="1981200"/>
            <a:ext cx="4321278" cy="43894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228600" y="2057400"/>
            <a:ext cx="4572000" cy="646331"/>
          </a:xfrm>
          <a:prstGeom prst="rect">
            <a:avLst/>
          </a:prstGeom>
        </p:spPr>
        <p:txBody>
          <a:bodyPr>
            <a:spAutoFit/>
          </a:bodyPr>
          <a:lstStyle/>
          <a:p>
            <a:r>
              <a:rPr lang="en-US" dirty="0" smtClean="0">
                <a:solidFill>
                  <a:srgbClr val="C00000"/>
                </a:solidFill>
              </a:rPr>
              <a:t>Concrete</a:t>
            </a:r>
            <a:r>
              <a:rPr lang="en-US" dirty="0" smtClean="0"/>
              <a:t> – </a:t>
            </a:r>
            <a:r>
              <a:rPr lang="en-US" u="sng" dirty="0" smtClean="0">
                <a:solidFill>
                  <a:srgbClr val="FF6600"/>
                </a:solidFill>
              </a:rPr>
              <a:t>Representational</a:t>
            </a:r>
            <a:r>
              <a:rPr lang="en-US" dirty="0" smtClean="0"/>
              <a:t> – </a:t>
            </a:r>
            <a:r>
              <a:rPr lang="en-US" dirty="0" smtClean="0">
                <a:solidFill>
                  <a:schemeClr val="accent6">
                    <a:lumMod val="50000"/>
                  </a:schemeClr>
                </a:solidFill>
              </a:rPr>
              <a:t>Abstract</a:t>
            </a:r>
          </a:p>
          <a:p>
            <a:r>
              <a:rPr lang="en-US" dirty="0" smtClean="0">
                <a:solidFill>
                  <a:srgbClr val="EE2A2F"/>
                </a:solidFill>
              </a:rPr>
              <a:t>Objects</a:t>
            </a:r>
            <a:r>
              <a:rPr lang="en-US" dirty="0" smtClean="0"/>
              <a:t>    –       </a:t>
            </a:r>
            <a:r>
              <a:rPr lang="en-US" u="sng" dirty="0" smtClean="0">
                <a:solidFill>
                  <a:srgbClr val="C89800"/>
                </a:solidFill>
              </a:rPr>
              <a:t>Pictures</a:t>
            </a:r>
            <a:r>
              <a:rPr lang="en-US" dirty="0" smtClean="0"/>
              <a:t>         –  </a:t>
            </a:r>
            <a:r>
              <a:rPr lang="en-US" dirty="0" smtClean="0">
                <a:solidFill>
                  <a:schemeClr val="accent6">
                    <a:lumMod val="75000"/>
                  </a:schemeClr>
                </a:solidFill>
              </a:rPr>
              <a:t>Symbols </a:t>
            </a:r>
          </a:p>
        </p:txBody>
      </p:sp>
      <p:sp>
        <p:nvSpPr>
          <p:cNvPr id="5" name="TextBox 4"/>
          <p:cNvSpPr txBox="1"/>
          <p:nvPr/>
        </p:nvSpPr>
        <p:spPr>
          <a:xfrm>
            <a:off x="228600" y="3352800"/>
            <a:ext cx="3810000" cy="2031325"/>
          </a:xfrm>
          <a:prstGeom prst="rect">
            <a:avLst/>
          </a:prstGeom>
          <a:noFill/>
        </p:spPr>
        <p:txBody>
          <a:bodyPr wrap="square" rtlCol="0">
            <a:spAutoFit/>
          </a:bodyPr>
          <a:lstStyle/>
          <a:p>
            <a:r>
              <a:rPr lang="en-US" b="1" dirty="0"/>
              <a:t>Base-ten placemat:</a:t>
            </a:r>
            <a:r>
              <a:rPr lang="en-US" dirty="0"/>
              <a:t> The base-ten placemat is used to draw the graphic representation, which is simply a recording of what students did with </a:t>
            </a:r>
            <a:r>
              <a:rPr lang="en-US" dirty="0" err="1"/>
              <a:t>unifix</a:t>
            </a:r>
            <a:r>
              <a:rPr lang="en-US" dirty="0"/>
              <a:t> cubes. The base-ten placemat helps them maintain the correct place value during the problem. </a:t>
            </a:r>
          </a:p>
        </p:txBody>
      </p:sp>
    </p:spTree>
    <p:extLst>
      <p:ext uri="{BB962C8B-B14F-4D97-AF65-F5344CB8AC3E}">
        <p14:creationId xmlns:p14="http://schemas.microsoft.com/office/powerpoint/2010/main" val="239095757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accent6">
                    <a:lumMod val="50000"/>
                  </a:schemeClr>
                </a:solidFill>
              </a:rPr>
              <a:t>Abstract</a:t>
            </a:r>
            <a:endParaRPr lang="en-US" b="1" dirty="0"/>
          </a:p>
        </p:txBody>
      </p:sp>
      <p:sp>
        <p:nvSpPr>
          <p:cNvPr id="4" name="Rectangle 3"/>
          <p:cNvSpPr/>
          <p:nvPr/>
        </p:nvSpPr>
        <p:spPr>
          <a:xfrm>
            <a:off x="228600" y="2057400"/>
            <a:ext cx="4572000" cy="646331"/>
          </a:xfrm>
          <a:prstGeom prst="rect">
            <a:avLst/>
          </a:prstGeom>
        </p:spPr>
        <p:txBody>
          <a:bodyPr>
            <a:spAutoFit/>
          </a:bodyPr>
          <a:lstStyle/>
          <a:p>
            <a:r>
              <a:rPr lang="en-US" dirty="0" smtClean="0">
                <a:solidFill>
                  <a:srgbClr val="C00000"/>
                </a:solidFill>
              </a:rPr>
              <a:t>Concrete</a:t>
            </a:r>
            <a:r>
              <a:rPr lang="en-US" dirty="0" smtClean="0"/>
              <a:t> – </a:t>
            </a:r>
            <a:r>
              <a:rPr lang="en-US" dirty="0" smtClean="0">
                <a:solidFill>
                  <a:srgbClr val="FF6600"/>
                </a:solidFill>
              </a:rPr>
              <a:t>Representational</a:t>
            </a:r>
            <a:r>
              <a:rPr lang="en-US" dirty="0" smtClean="0"/>
              <a:t> – </a:t>
            </a:r>
            <a:r>
              <a:rPr lang="en-US" u="sng" dirty="0" smtClean="0">
                <a:solidFill>
                  <a:schemeClr val="accent6">
                    <a:lumMod val="50000"/>
                  </a:schemeClr>
                </a:solidFill>
              </a:rPr>
              <a:t>Abstract</a:t>
            </a:r>
          </a:p>
          <a:p>
            <a:r>
              <a:rPr lang="en-US" dirty="0" smtClean="0">
                <a:solidFill>
                  <a:srgbClr val="EE2A2F"/>
                </a:solidFill>
              </a:rPr>
              <a:t>Objects</a:t>
            </a:r>
            <a:r>
              <a:rPr lang="en-US" dirty="0" smtClean="0"/>
              <a:t>    –       </a:t>
            </a:r>
            <a:r>
              <a:rPr lang="en-US" dirty="0" smtClean="0">
                <a:solidFill>
                  <a:srgbClr val="FFC000"/>
                </a:solidFill>
              </a:rPr>
              <a:t>Pictures</a:t>
            </a:r>
            <a:r>
              <a:rPr lang="en-US" dirty="0" smtClean="0"/>
              <a:t>         –  </a:t>
            </a:r>
            <a:r>
              <a:rPr lang="en-US" u="sng" dirty="0" smtClean="0">
                <a:solidFill>
                  <a:schemeClr val="accent6">
                    <a:lumMod val="75000"/>
                  </a:schemeClr>
                </a:solidFill>
              </a:rPr>
              <a:t>Symbols </a:t>
            </a:r>
          </a:p>
        </p:txBody>
      </p:sp>
      <p:sp>
        <p:nvSpPr>
          <p:cNvPr id="5" name="TextBox 4"/>
          <p:cNvSpPr txBox="1"/>
          <p:nvPr/>
        </p:nvSpPr>
        <p:spPr>
          <a:xfrm>
            <a:off x="228600" y="3352800"/>
            <a:ext cx="3810000" cy="2585323"/>
          </a:xfrm>
          <a:prstGeom prst="rect">
            <a:avLst/>
          </a:prstGeom>
          <a:noFill/>
        </p:spPr>
        <p:txBody>
          <a:bodyPr wrap="square" rtlCol="0">
            <a:spAutoFit/>
          </a:bodyPr>
          <a:lstStyle/>
          <a:p>
            <a:r>
              <a:rPr lang="en-US" b="1" dirty="0"/>
              <a:t>Writing number sentences and using the formal algorithm:</a:t>
            </a:r>
            <a:r>
              <a:rPr lang="en-US" dirty="0"/>
              <a:t> Eventually you can remove the base ten placemat and let them write the problem symbolically, using the formal algorithm that is the exact symbolic translation of the work they did with the concrete and representational materials. </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10262" y="2719126"/>
            <a:ext cx="1000125" cy="1514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6631325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Any twists?</a:t>
            </a:r>
            <a:endParaRPr lang="en-US" b="1" dirty="0"/>
          </a:p>
        </p:txBody>
      </p:sp>
      <p:sp>
        <p:nvSpPr>
          <p:cNvPr id="3" name="Content Placeholder 2"/>
          <p:cNvSpPr>
            <a:spLocks noGrp="1"/>
          </p:cNvSpPr>
          <p:nvPr>
            <p:ph idx="1"/>
          </p:nvPr>
        </p:nvSpPr>
        <p:spPr/>
        <p:txBody>
          <a:bodyPr/>
          <a:lstStyle/>
          <a:p>
            <a:pPr marL="0" indent="0">
              <a:buNone/>
            </a:pPr>
            <a:r>
              <a:rPr lang="en-US" dirty="0" smtClean="0"/>
              <a:t>Is this how you do it? Do you have any enhancements or concerns about this approach?</a:t>
            </a:r>
          </a:p>
          <a:p>
            <a:endParaRPr lang="en-US" dirty="0"/>
          </a:p>
          <a:p>
            <a:pPr marL="0" indent="0">
              <a:buNone/>
            </a:pPr>
            <a:r>
              <a:rPr lang="en-US" dirty="0" smtClean="0"/>
              <a:t>Remember C-R-A</a:t>
            </a:r>
          </a:p>
          <a:p>
            <a:r>
              <a:rPr lang="en-US" dirty="0" smtClean="0">
                <a:solidFill>
                  <a:srgbClr val="C00000"/>
                </a:solidFill>
              </a:rPr>
              <a:t>C: Problems worked out with </a:t>
            </a:r>
            <a:r>
              <a:rPr lang="en-US" dirty="0" err="1" smtClean="0">
                <a:solidFill>
                  <a:srgbClr val="C00000"/>
                </a:solidFill>
              </a:rPr>
              <a:t>unifix</a:t>
            </a:r>
            <a:r>
              <a:rPr lang="en-US" dirty="0" smtClean="0">
                <a:solidFill>
                  <a:srgbClr val="C00000"/>
                </a:solidFill>
              </a:rPr>
              <a:t> cubes </a:t>
            </a:r>
            <a:r>
              <a:rPr lang="en-US" dirty="0" smtClean="0">
                <a:solidFill>
                  <a:schemeClr val="accent1"/>
                </a:solidFill>
              </a:rPr>
              <a:t>(but try </a:t>
            </a:r>
            <a:r>
              <a:rPr lang="en-US" dirty="0" smtClean="0">
                <a:solidFill>
                  <a:schemeClr val="accent1"/>
                </a:solidFill>
              </a:rPr>
              <a:t>mental </a:t>
            </a:r>
            <a:r>
              <a:rPr lang="en-US" dirty="0" smtClean="0">
                <a:solidFill>
                  <a:schemeClr val="accent1"/>
                </a:solidFill>
              </a:rPr>
              <a:t>math first)</a:t>
            </a:r>
            <a:endParaRPr lang="en-US" dirty="0" smtClean="0">
              <a:solidFill>
                <a:schemeClr val="accent1"/>
              </a:solidFill>
            </a:endParaRPr>
          </a:p>
          <a:p>
            <a:r>
              <a:rPr lang="en-US" dirty="0" smtClean="0">
                <a:solidFill>
                  <a:srgbClr val="FF6600"/>
                </a:solidFill>
              </a:rPr>
              <a:t>R: </a:t>
            </a:r>
            <a:r>
              <a:rPr lang="en-US" dirty="0" smtClean="0">
                <a:solidFill>
                  <a:srgbClr val="FF6600"/>
                </a:solidFill>
              </a:rPr>
              <a:t>Use </a:t>
            </a:r>
            <a:r>
              <a:rPr lang="en-US" dirty="0" smtClean="0">
                <a:solidFill>
                  <a:srgbClr val="FF6600"/>
                </a:solidFill>
              </a:rPr>
              <a:t>a base-ten placemat to organize thinking</a:t>
            </a:r>
          </a:p>
          <a:p>
            <a:r>
              <a:rPr lang="en-US" dirty="0" smtClean="0">
                <a:solidFill>
                  <a:schemeClr val="accent6">
                    <a:lumMod val="50000"/>
                  </a:schemeClr>
                </a:solidFill>
              </a:rPr>
              <a:t>A: </a:t>
            </a:r>
            <a:r>
              <a:rPr lang="en-US" dirty="0" smtClean="0">
                <a:solidFill>
                  <a:schemeClr val="accent6">
                    <a:lumMod val="50000"/>
                  </a:schemeClr>
                </a:solidFill>
              </a:rPr>
              <a:t>Write </a:t>
            </a:r>
            <a:r>
              <a:rPr lang="en-US" dirty="0" smtClean="0">
                <a:solidFill>
                  <a:schemeClr val="accent6">
                    <a:lumMod val="50000"/>
                  </a:schemeClr>
                </a:solidFill>
              </a:rPr>
              <a:t>the number sentence and formal algorithm</a:t>
            </a:r>
            <a:endParaRPr lang="en-US" dirty="0">
              <a:solidFill>
                <a:schemeClr val="accent6">
                  <a:lumMod val="50000"/>
                </a:schemeClr>
              </a:solidFill>
            </a:endParaRPr>
          </a:p>
        </p:txBody>
      </p:sp>
    </p:spTree>
    <p:extLst>
      <p:ext uri="{BB962C8B-B14F-4D97-AF65-F5344CB8AC3E}">
        <p14:creationId xmlns:p14="http://schemas.microsoft.com/office/powerpoint/2010/main" val="236843088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Common Core</a:t>
            </a:r>
            <a:endParaRPr lang="en-US" b="1" dirty="0"/>
          </a:p>
        </p:txBody>
      </p:sp>
      <p:sp>
        <p:nvSpPr>
          <p:cNvPr id="3" name="Content Placeholder 2"/>
          <p:cNvSpPr>
            <a:spLocks noGrp="1"/>
          </p:cNvSpPr>
          <p:nvPr>
            <p:ph idx="1"/>
          </p:nvPr>
        </p:nvSpPr>
        <p:spPr/>
        <p:txBody>
          <a:bodyPr/>
          <a:lstStyle/>
          <a:p>
            <a:r>
              <a:rPr lang="en-US" dirty="0" smtClean="0"/>
              <a:t>What do you find in the Common Core that supports this</a:t>
            </a:r>
            <a:r>
              <a:rPr lang="en-US" dirty="0" smtClean="0"/>
              <a:t>?</a:t>
            </a:r>
          </a:p>
          <a:p>
            <a:r>
              <a:rPr lang="en-US" dirty="0" smtClean="0"/>
              <a:t>What have you found in your </a:t>
            </a:r>
            <a:r>
              <a:rPr lang="en-US" dirty="0" err="1" smtClean="0"/>
              <a:t>enVision</a:t>
            </a:r>
            <a:r>
              <a:rPr lang="en-US" dirty="0" smtClean="0"/>
              <a:t> materials that supports this?</a:t>
            </a:r>
            <a:endParaRPr lang="en-US" dirty="0"/>
          </a:p>
        </p:txBody>
      </p:sp>
    </p:spTree>
    <p:extLst>
      <p:ext uri="{BB962C8B-B14F-4D97-AF65-F5344CB8AC3E}">
        <p14:creationId xmlns:p14="http://schemas.microsoft.com/office/powerpoint/2010/main" val="391295311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Add and subtract within 1000</a:t>
            </a:r>
            <a:endParaRPr lang="en-US" b="1" dirty="0"/>
          </a:p>
        </p:txBody>
      </p:sp>
      <p:sp>
        <p:nvSpPr>
          <p:cNvPr id="3" name="Content Placeholder 2"/>
          <p:cNvSpPr>
            <a:spLocks noGrp="1"/>
          </p:cNvSpPr>
          <p:nvPr>
            <p:ph idx="1"/>
          </p:nvPr>
        </p:nvSpPr>
        <p:spPr/>
        <p:txBody>
          <a:bodyPr/>
          <a:lstStyle/>
          <a:p>
            <a:r>
              <a:rPr lang="en-US" dirty="0" smtClean="0">
                <a:solidFill>
                  <a:srgbClr val="C00000"/>
                </a:solidFill>
              </a:rPr>
              <a:t>Acquisition – Fluency – Generalization </a:t>
            </a:r>
          </a:p>
          <a:p>
            <a:r>
              <a:rPr lang="en-US" dirty="0" smtClean="0"/>
              <a:t>2.NBT.7  </a:t>
            </a:r>
            <a:r>
              <a:rPr lang="en-US" dirty="0"/>
              <a:t>Add and subtract within 1000, using concrete models or drawings and strategies based on place value, properties of operations, and/or the relationship between addition and subtraction; relate the strategy to a written method. Understand that in adding or subtracting three-digit numbers, one adds or subtracts hundreds and hundreds, tens and tens, ones and ones; and sometimes it is necessary to compose or decompose tens or hundreds.</a:t>
            </a:r>
            <a:endParaRPr lang="en-US" dirty="0" smtClean="0"/>
          </a:p>
          <a:p>
            <a:endParaRPr lang="en-US" dirty="0"/>
          </a:p>
        </p:txBody>
      </p:sp>
    </p:spTree>
    <p:extLst>
      <p:ext uri="{BB962C8B-B14F-4D97-AF65-F5344CB8AC3E}">
        <p14:creationId xmlns:p14="http://schemas.microsoft.com/office/powerpoint/2010/main" val="288645277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Our Purpose and Agenda</a:t>
            </a:r>
            <a:endParaRPr lang="en-US" b="1" dirty="0"/>
          </a:p>
        </p:txBody>
      </p:sp>
      <p:sp>
        <p:nvSpPr>
          <p:cNvPr id="3" name="Content Placeholder 2"/>
          <p:cNvSpPr>
            <a:spLocks noGrp="1"/>
          </p:cNvSpPr>
          <p:nvPr>
            <p:ph sz="quarter" idx="1"/>
          </p:nvPr>
        </p:nvSpPr>
        <p:spPr/>
        <p:txBody>
          <a:bodyPr/>
          <a:lstStyle/>
          <a:p>
            <a:r>
              <a:rPr lang="en-US" b="1" dirty="0" smtClean="0"/>
              <a:t>Important outcome for 2</a:t>
            </a:r>
            <a:r>
              <a:rPr lang="en-US" b="1" baseline="30000" dirty="0" smtClean="0"/>
              <a:t>nd</a:t>
            </a:r>
            <a:r>
              <a:rPr lang="en-US" b="1" dirty="0" smtClean="0"/>
              <a:t> grade</a:t>
            </a:r>
          </a:p>
          <a:p>
            <a:pPr marL="393192" lvl="1" indent="0">
              <a:buNone/>
            </a:pPr>
            <a:r>
              <a:rPr lang="en-US" dirty="0" smtClean="0"/>
              <a:t>Whole number addition and subtraction</a:t>
            </a:r>
          </a:p>
          <a:p>
            <a:pPr marL="393192" lvl="1" indent="0">
              <a:buNone/>
            </a:pPr>
            <a:r>
              <a:rPr lang="en-US" dirty="0" smtClean="0"/>
              <a:t>Two- </a:t>
            </a:r>
            <a:r>
              <a:rPr lang="en-US" dirty="0" smtClean="0"/>
              <a:t>and three-digit </a:t>
            </a:r>
            <a:r>
              <a:rPr lang="en-US" dirty="0"/>
              <a:t>addition and subtraction</a:t>
            </a:r>
          </a:p>
          <a:p>
            <a:pPr marL="320040" lvl="1" indent="0">
              <a:buNone/>
            </a:pPr>
            <a:endParaRPr lang="en-US" dirty="0" smtClean="0"/>
          </a:p>
          <a:p>
            <a:r>
              <a:rPr lang="en-US" b="1" dirty="0"/>
              <a:t>Important </a:t>
            </a:r>
            <a:r>
              <a:rPr lang="en-US" b="1" dirty="0" smtClean="0"/>
              <a:t>outcomes </a:t>
            </a:r>
            <a:r>
              <a:rPr lang="en-US" b="1" dirty="0"/>
              <a:t>for </a:t>
            </a:r>
            <a:r>
              <a:rPr lang="en-US" b="1" dirty="0" smtClean="0"/>
              <a:t>3</a:t>
            </a:r>
            <a:r>
              <a:rPr lang="en-US" b="1" baseline="30000" dirty="0" smtClean="0"/>
              <a:t>rd</a:t>
            </a:r>
            <a:r>
              <a:rPr lang="en-US" b="1" dirty="0" smtClean="0"/>
              <a:t> grade </a:t>
            </a:r>
          </a:p>
          <a:p>
            <a:pPr marL="320040" lvl="1" indent="0">
              <a:buNone/>
            </a:pPr>
            <a:r>
              <a:rPr lang="en-US" dirty="0" smtClean="0"/>
              <a:t>Multiplication and division concepts</a:t>
            </a:r>
          </a:p>
          <a:p>
            <a:pPr marL="320040" lvl="1" indent="0">
              <a:buNone/>
            </a:pPr>
            <a:r>
              <a:rPr lang="en-US" dirty="0" smtClean="0"/>
              <a:t>Multiplication and division fluency</a:t>
            </a:r>
            <a:endParaRPr lang="en-US" dirty="0"/>
          </a:p>
        </p:txBody>
      </p:sp>
    </p:spTree>
    <p:extLst>
      <p:ext uri="{BB962C8B-B14F-4D97-AF65-F5344CB8AC3E}">
        <p14:creationId xmlns:p14="http://schemas.microsoft.com/office/powerpoint/2010/main" val="319463070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Understanding multiplication</a:t>
            </a:r>
            <a:endParaRPr lang="en-US" b="1" dirty="0"/>
          </a:p>
        </p:txBody>
      </p:sp>
      <p:sp>
        <p:nvSpPr>
          <p:cNvPr id="3" name="Content Placeholder 2"/>
          <p:cNvSpPr>
            <a:spLocks noGrp="1"/>
          </p:cNvSpPr>
          <p:nvPr>
            <p:ph idx="1"/>
          </p:nvPr>
        </p:nvSpPr>
        <p:spPr/>
        <p:txBody>
          <a:bodyPr/>
          <a:lstStyle/>
          <a:p>
            <a:pPr>
              <a:spcAft>
                <a:spcPts val="1200"/>
              </a:spcAft>
            </a:pPr>
            <a:r>
              <a:rPr lang="en-US" dirty="0">
                <a:hlinkClick r:id="rId2"/>
              </a:rPr>
              <a:t>Leprechaun Traps: Addition Within 100</a:t>
            </a:r>
            <a:r>
              <a:rPr lang="en-US" dirty="0"/>
              <a:t> </a:t>
            </a:r>
            <a:r>
              <a:rPr lang="en-US" dirty="0" smtClean="0"/>
              <a:t>(after </a:t>
            </a:r>
            <a:r>
              <a:rPr lang="en-US" dirty="0"/>
              <a:t>4:49)</a:t>
            </a:r>
          </a:p>
          <a:p>
            <a:r>
              <a:rPr lang="en-US" dirty="0"/>
              <a:t>2.OA.4  Use addition to find the total number of objects arranged in rectangular arrays with up to 5 rows and up to 5 columns; write an equation to express the total as a sum of equal addends.</a:t>
            </a: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29200" y="4198257"/>
            <a:ext cx="3914776" cy="25787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9767856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2</a:t>
            </a:r>
            <a:r>
              <a:rPr lang="en-US" b="1" baseline="30000" dirty="0" smtClean="0"/>
              <a:t>nd</a:t>
            </a:r>
            <a:r>
              <a:rPr lang="en-US" b="1" dirty="0" smtClean="0"/>
              <a:t> grade</a:t>
            </a:r>
            <a:endParaRPr lang="en-US" b="1" dirty="0"/>
          </a:p>
        </p:txBody>
      </p:sp>
      <p:sp>
        <p:nvSpPr>
          <p:cNvPr id="3" name="Content Placeholder 2"/>
          <p:cNvSpPr>
            <a:spLocks noGrp="1"/>
          </p:cNvSpPr>
          <p:nvPr>
            <p:ph idx="1"/>
          </p:nvPr>
        </p:nvSpPr>
        <p:spPr/>
        <p:txBody>
          <a:bodyPr/>
          <a:lstStyle/>
          <a:p>
            <a:r>
              <a:rPr lang="en-US" dirty="0" smtClean="0"/>
              <a:t>What’s the total number of blocks?</a:t>
            </a:r>
          </a:p>
          <a:p>
            <a:endParaRPr lang="en-US" dirty="0"/>
          </a:p>
          <a:p>
            <a:endParaRPr lang="en-US" dirty="0" smtClean="0"/>
          </a:p>
          <a:p>
            <a:endParaRPr lang="en-US" dirty="0"/>
          </a:p>
          <a:p>
            <a:endParaRPr lang="en-US" dirty="0" smtClean="0"/>
          </a:p>
          <a:p>
            <a:endParaRPr lang="en-US" dirty="0"/>
          </a:p>
          <a:p>
            <a:r>
              <a:rPr lang="en-US" dirty="0" smtClean="0"/>
              <a:t>How did you get your answer?</a:t>
            </a:r>
          </a:p>
          <a:p>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7775" y="2667000"/>
            <a:ext cx="3248025" cy="1924050"/>
          </a:xfrm>
          <a:prstGeom prst="rect">
            <a:avLst/>
          </a:prstGeom>
        </p:spPr>
      </p:pic>
      <p:sp>
        <p:nvSpPr>
          <p:cNvPr id="6" name="Rectangle 5"/>
          <p:cNvSpPr/>
          <p:nvPr/>
        </p:nvSpPr>
        <p:spPr>
          <a:xfrm>
            <a:off x="1524000" y="5410200"/>
            <a:ext cx="6096000" cy="1200329"/>
          </a:xfrm>
          <a:prstGeom prst="rect">
            <a:avLst/>
          </a:prstGeom>
        </p:spPr>
        <p:txBody>
          <a:bodyPr wrap="square">
            <a:spAutoFit/>
          </a:bodyPr>
          <a:lstStyle/>
          <a:p>
            <a:r>
              <a:rPr lang="en-US" dirty="0"/>
              <a:t>2.OA.4  Use addition to find the total number of objects arranged in rectangular arrays with up to 5 rows and up to 5 columns; write an equation to express the total as a sum of equal addends.</a:t>
            </a:r>
            <a:endParaRPr lang="en-US" dirty="0"/>
          </a:p>
        </p:txBody>
      </p:sp>
    </p:spTree>
    <p:extLst>
      <p:ext uri="{BB962C8B-B14F-4D97-AF65-F5344CB8AC3E}">
        <p14:creationId xmlns:p14="http://schemas.microsoft.com/office/powerpoint/2010/main" val="24708070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3</a:t>
            </a:r>
            <a:r>
              <a:rPr lang="en-US" b="1" baseline="30000" dirty="0" smtClean="0"/>
              <a:t>rd</a:t>
            </a:r>
            <a:r>
              <a:rPr lang="en-US" b="1" dirty="0" smtClean="0"/>
              <a:t> grade</a:t>
            </a:r>
            <a:endParaRPr lang="en-US" b="1" dirty="0"/>
          </a:p>
        </p:txBody>
      </p:sp>
      <p:sp>
        <p:nvSpPr>
          <p:cNvPr id="3" name="Content Placeholder 2"/>
          <p:cNvSpPr>
            <a:spLocks noGrp="1"/>
          </p:cNvSpPr>
          <p:nvPr>
            <p:ph idx="1"/>
          </p:nvPr>
        </p:nvSpPr>
        <p:spPr/>
        <p:txBody>
          <a:bodyPr/>
          <a:lstStyle/>
          <a:p>
            <a:r>
              <a:rPr lang="en-US" dirty="0" smtClean="0"/>
              <a:t>What’s the total number of blocks?</a:t>
            </a:r>
          </a:p>
          <a:p>
            <a:endParaRPr lang="en-US" dirty="0"/>
          </a:p>
          <a:p>
            <a:endParaRPr lang="en-US" dirty="0" smtClean="0"/>
          </a:p>
          <a:p>
            <a:endParaRPr lang="en-US" dirty="0"/>
          </a:p>
          <a:p>
            <a:endParaRPr lang="en-US" dirty="0" smtClean="0"/>
          </a:p>
          <a:p>
            <a:endParaRPr lang="en-US" dirty="0"/>
          </a:p>
          <a:p>
            <a:r>
              <a:rPr lang="en-US" dirty="0" smtClean="0"/>
              <a:t>How did you get your answer?</a:t>
            </a:r>
          </a:p>
          <a:p>
            <a:endParaRPr 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47775" y="2667000"/>
            <a:ext cx="3248025" cy="1924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5195762" y="2936527"/>
            <a:ext cx="3795838" cy="1384995"/>
          </a:xfrm>
          <a:prstGeom prst="rect">
            <a:avLst/>
          </a:prstGeom>
          <a:noFill/>
          <a:ln>
            <a:noFill/>
          </a:ln>
        </p:spPr>
        <p:txBody>
          <a:bodyPr wrap="square" rtlCol="0">
            <a:spAutoFit/>
          </a:bodyPr>
          <a:lstStyle/>
          <a:p>
            <a:r>
              <a:rPr lang="en-US" sz="2800" dirty="0" smtClean="0">
                <a:solidFill>
                  <a:srgbClr val="A50021"/>
                </a:solidFill>
              </a:rPr>
              <a:t>“I know that 4 x 5 is 20, and 4 x 2 is 8, </a:t>
            </a:r>
            <a:br>
              <a:rPr lang="en-US" sz="2800" dirty="0" smtClean="0">
                <a:solidFill>
                  <a:srgbClr val="A50021"/>
                </a:solidFill>
              </a:rPr>
            </a:br>
            <a:r>
              <a:rPr lang="en-US" sz="2800" dirty="0" smtClean="0">
                <a:solidFill>
                  <a:schemeClr val="accent1">
                    <a:lumMod val="75000"/>
                  </a:schemeClr>
                </a:solidFill>
              </a:rPr>
              <a:t>so 4 x 7 is 28.”</a:t>
            </a:r>
            <a:endParaRPr lang="en-US" sz="2800" dirty="0">
              <a:solidFill>
                <a:schemeClr val="accent1">
                  <a:lumMod val="75000"/>
                </a:schemeClr>
              </a:solidFill>
            </a:endParaRPr>
          </a:p>
        </p:txBody>
      </p:sp>
      <p:sp>
        <p:nvSpPr>
          <p:cNvPr id="5" name="TextBox 4"/>
          <p:cNvSpPr txBox="1"/>
          <p:nvPr/>
        </p:nvSpPr>
        <p:spPr>
          <a:xfrm>
            <a:off x="4953000" y="5334000"/>
            <a:ext cx="3739816" cy="1323439"/>
          </a:xfrm>
          <a:prstGeom prst="rect">
            <a:avLst/>
          </a:prstGeom>
          <a:noFill/>
        </p:spPr>
        <p:txBody>
          <a:bodyPr wrap="square" rtlCol="0">
            <a:spAutoFit/>
          </a:bodyPr>
          <a:lstStyle/>
          <a:p>
            <a:r>
              <a:rPr lang="en-US" sz="2000" dirty="0"/>
              <a:t>3.OA.5  Apply properties of operations as strategies to multiply and divide.   </a:t>
            </a:r>
            <a:r>
              <a:rPr lang="en-US" sz="2000" dirty="0" smtClean="0"/>
              <a:t>Examples…</a:t>
            </a:r>
            <a:endParaRPr lang="en-US" sz="2000" dirty="0"/>
          </a:p>
        </p:txBody>
      </p:sp>
    </p:spTree>
    <p:extLst>
      <p:ext uri="{BB962C8B-B14F-4D97-AF65-F5344CB8AC3E}">
        <p14:creationId xmlns:p14="http://schemas.microsoft.com/office/powerpoint/2010/main" val="102983921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Adding single digits fluently</a:t>
            </a:r>
            <a:endParaRPr lang="en-US" b="1" dirty="0"/>
          </a:p>
        </p:txBody>
      </p:sp>
      <p:sp>
        <p:nvSpPr>
          <p:cNvPr id="3" name="Content Placeholder 2"/>
          <p:cNvSpPr>
            <a:spLocks noGrp="1"/>
          </p:cNvSpPr>
          <p:nvPr>
            <p:ph idx="1"/>
          </p:nvPr>
        </p:nvSpPr>
        <p:spPr/>
        <p:txBody>
          <a:bodyPr/>
          <a:lstStyle/>
          <a:p>
            <a:r>
              <a:rPr lang="en-US" dirty="0" smtClean="0"/>
              <a:t>Fluency develops over time, starting with word problems that are written to suggest strategies:</a:t>
            </a:r>
          </a:p>
          <a:p>
            <a:r>
              <a:rPr lang="en-US" i="1" dirty="0" smtClean="0"/>
              <a:t>8 birds are sitting in a tree. 6 more birds fly into the tree. Now how many birds are in the tree?</a:t>
            </a:r>
            <a:endParaRPr lang="en-US" dirty="0" smtClean="0"/>
          </a:p>
          <a:p>
            <a:r>
              <a:rPr lang="en-US" dirty="0" smtClean="0"/>
              <a:t>Students in 1</a:t>
            </a:r>
            <a:r>
              <a:rPr lang="en-US" baseline="30000" dirty="0" smtClean="0"/>
              <a:t>st</a:t>
            </a:r>
            <a:r>
              <a:rPr lang="en-US" dirty="0" smtClean="0"/>
              <a:t> grade should be doing many of these kinds of problems. </a:t>
            </a:r>
            <a:r>
              <a:rPr lang="en-US" dirty="0" smtClean="0">
                <a:solidFill>
                  <a:srgbClr val="A50021"/>
                </a:solidFill>
              </a:rPr>
              <a:t>They start with objects to model the action of the problem. </a:t>
            </a:r>
            <a:r>
              <a:rPr lang="en-US" dirty="0" smtClean="0">
                <a:solidFill>
                  <a:schemeClr val="accent4">
                    <a:lumMod val="75000"/>
                  </a:schemeClr>
                </a:solidFill>
              </a:rPr>
              <a:t>See CGI Problem Types</a:t>
            </a:r>
            <a:endParaRPr lang="en-US" dirty="0" smtClean="0">
              <a:solidFill>
                <a:schemeClr val="accent4">
                  <a:lumMod val="75000"/>
                </a:schemeClr>
              </a:solidFill>
            </a:endParaRPr>
          </a:p>
          <a:p>
            <a:r>
              <a:rPr lang="en-US" dirty="0" smtClean="0"/>
              <a:t>Then they might draw </a:t>
            </a:r>
            <a:r>
              <a:rPr lang="en-US" dirty="0" smtClean="0">
                <a:solidFill>
                  <a:schemeClr val="accent1">
                    <a:lumMod val="75000"/>
                  </a:schemeClr>
                </a:solidFill>
              </a:rPr>
              <a:t>pictures.</a:t>
            </a:r>
          </a:p>
          <a:p>
            <a:r>
              <a:rPr lang="en-US" dirty="0" smtClean="0"/>
              <a:t>Eventually they use </a:t>
            </a:r>
            <a:r>
              <a:rPr lang="en-US" dirty="0" smtClean="0">
                <a:solidFill>
                  <a:schemeClr val="accent4">
                    <a:lumMod val="50000"/>
                  </a:schemeClr>
                </a:solidFill>
              </a:rPr>
              <a:t>number strategies </a:t>
            </a:r>
            <a:r>
              <a:rPr lang="en-US" dirty="0" smtClean="0"/>
              <a:t>to get an answer.</a:t>
            </a:r>
            <a:endParaRPr lang="en-US" dirty="0"/>
          </a:p>
        </p:txBody>
      </p:sp>
      <p:sp>
        <p:nvSpPr>
          <p:cNvPr id="4" name="Rectangle 3"/>
          <p:cNvSpPr/>
          <p:nvPr/>
        </p:nvSpPr>
        <p:spPr>
          <a:xfrm>
            <a:off x="5151120" y="5943600"/>
            <a:ext cx="2438400" cy="646331"/>
          </a:xfrm>
          <a:prstGeom prst="rect">
            <a:avLst/>
          </a:prstGeom>
          <a:solidFill>
            <a:schemeClr val="accent2">
              <a:lumMod val="40000"/>
              <a:lumOff val="60000"/>
            </a:schemeClr>
          </a:solidFill>
        </p:spPr>
        <p:txBody>
          <a:bodyPr wrap="square">
            <a:spAutoFit/>
          </a:bodyPr>
          <a:lstStyle/>
          <a:p>
            <a:r>
              <a:rPr lang="en-US" dirty="0" smtClean="0"/>
              <a:t>Number Talks: </a:t>
            </a:r>
            <a:r>
              <a:rPr lang="en-US" b="1" dirty="0" smtClean="0"/>
              <a:t>8+6</a:t>
            </a:r>
          </a:p>
          <a:p>
            <a:r>
              <a:rPr lang="en-US" b="1" dirty="0" smtClean="0"/>
              <a:t>CGI Strategies</a:t>
            </a:r>
          </a:p>
        </p:txBody>
      </p:sp>
    </p:spTree>
    <p:extLst>
      <p:ext uri="{BB962C8B-B14F-4D97-AF65-F5344CB8AC3E}">
        <p14:creationId xmlns:p14="http://schemas.microsoft.com/office/powerpoint/2010/main" val="28889190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5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p:cNvSpPr>
          <p:nvPr>
            <p:ph type="title"/>
          </p:nvPr>
        </p:nvSpPr>
        <p:spPr bwMode="auto">
          <a:noFill/>
        </p:spPr>
        <p:txBody>
          <a:bodyPr wrap="square" numCol="1" anchorCtr="0" compatLnSpc="1">
            <a:prstTxWarp prst="textNoShape">
              <a:avLst/>
            </a:prstTxWarp>
          </a:bodyPr>
          <a:lstStyle/>
          <a:p>
            <a:r>
              <a:rPr lang="en-US" b="1" smtClean="0"/>
              <a:t>Area Models</a:t>
            </a:r>
          </a:p>
        </p:txBody>
      </p:sp>
      <p:pic>
        <p:nvPicPr>
          <p:cNvPr id="38916" name="Picture 4"/>
          <p:cNvPicPr>
            <a:picLocks noGrp="1" noChangeAspect="1" noChangeArrowheads="1"/>
          </p:cNvPicPr>
          <p:nvPr>
            <p:ph type="body" idx="1"/>
          </p:nvPr>
        </p:nvPicPr>
        <p:blipFill>
          <a:blip r:embed="rId2"/>
          <a:srcRect/>
          <a:stretch>
            <a:fillRect/>
          </a:stretch>
        </p:blipFill>
        <p:spPr>
          <a:xfrm>
            <a:off x="4000500" y="1639887"/>
            <a:ext cx="4914900" cy="3389313"/>
          </a:xfrm>
        </p:spPr>
      </p:pic>
      <p:sp>
        <p:nvSpPr>
          <p:cNvPr id="38917" name="Rectangle 5"/>
          <p:cNvSpPr>
            <a:spLocks/>
          </p:cNvSpPr>
          <p:nvPr/>
        </p:nvSpPr>
        <p:spPr bwMode="auto">
          <a:xfrm>
            <a:off x="457200" y="5105400"/>
            <a:ext cx="7924800" cy="1676400"/>
          </a:xfrm>
          <a:prstGeom prst="rect">
            <a:avLst/>
          </a:prstGeom>
          <a:noFill/>
          <a:ln w="9525">
            <a:noFill/>
            <a:miter lim="800000"/>
            <a:headEnd/>
            <a:tailEnd/>
          </a:ln>
        </p:spPr>
        <p:txBody>
          <a:bodyPr/>
          <a:lstStyle/>
          <a:p>
            <a:pPr marL="342900" indent="-228600">
              <a:spcBef>
                <a:spcPct val="20000"/>
              </a:spcBef>
              <a:buClr>
                <a:schemeClr val="accent1"/>
              </a:buClr>
              <a:buFont typeface="Arial" charset="0"/>
              <a:buChar char="•"/>
            </a:pPr>
            <a:r>
              <a:rPr lang="en-US" sz="2400" dirty="0">
                <a:latin typeface="Calibri" pitchFamily="34" charset="0"/>
              </a:rPr>
              <a:t>Make a visual model of </a:t>
            </a:r>
            <a:r>
              <a:rPr lang="en-US" sz="2400" dirty="0" smtClean="0">
                <a:latin typeface="Calibri" pitchFamily="34" charset="0"/>
              </a:rPr>
              <a:t>9 x 4. Make a visual model of36 ÷ 9</a:t>
            </a:r>
            <a:endParaRPr lang="en-US" sz="2400" dirty="0">
              <a:latin typeface="Calibri" pitchFamily="34" charset="0"/>
            </a:endParaRPr>
          </a:p>
          <a:p>
            <a:pPr marL="342900" indent="-228600">
              <a:spcBef>
                <a:spcPct val="20000"/>
              </a:spcBef>
              <a:buClr>
                <a:schemeClr val="accent1"/>
              </a:buClr>
              <a:buFont typeface="Arial" charset="0"/>
              <a:buChar char="•"/>
            </a:pPr>
            <a:r>
              <a:rPr lang="en-US" sz="2400" dirty="0">
                <a:solidFill>
                  <a:schemeClr val="accent2">
                    <a:lumMod val="75000"/>
                  </a:schemeClr>
                </a:solidFill>
                <a:latin typeface="Calibri" pitchFamily="34" charset="0"/>
              </a:rPr>
              <a:t>Make up two word problems, one where 9 stands for the number of objects in each group, and one where 9 stands for the number of groups. </a:t>
            </a:r>
          </a:p>
        </p:txBody>
      </p:sp>
    </p:spTree>
    <p:extLst>
      <p:ext uri="{BB962C8B-B14F-4D97-AF65-F5344CB8AC3E}">
        <p14:creationId xmlns:p14="http://schemas.microsoft.com/office/powerpoint/2010/main" val="34242514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8917">
                                            <p:txEl>
                                              <p:pRg st="1" end="1"/>
                                            </p:txEl>
                                          </p:spTgt>
                                        </p:tgtEl>
                                        <p:attrNameLst>
                                          <p:attrName>style.visibility</p:attrName>
                                        </p:attrNameLst>
                                      </p:cBhvr>
                                      <p:to>
                                        <p:strVal val="visible"/>
                                      </p:to>
                                    </p:set>
                                    <p:animEffect transition="in" filter="fade">
                                      <p:cBhvr>
                                        <p:cTn id="7" dur="500"/>
                                        <p:tgtEl>
                                          <p:spTgt spid="3891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p:cNvSpPr>
          <p:nvPr>
            <p:ph type="title"/>
          </p:nvPr>
        </p:nvSpPr>
        <p:spPr bwMode="auto">
          <a:noFill/>
        </p:spPr>
        <p:txBody>
          <a:bodyPr wrap="square" numCol="1" anchorCtr="0" compatLnSpc="1">
            <a:prstTxWarp prst="textNoShape">
              <a:avLst/>
            </a:prstTxWarp>
            <a:normAutofit fontScale="90000"/>
          </a:bodyPr>
          <a:lstStyle/>
          <a:p>
            <a:r>
              <a:rPr lang="en-US" b="1" dirty="0" smtClean="0"/>
              <a:t>Multiplication and Division Problem types</a:t>
            </a:r>
          </a:p>
        </p:txBody>
      </p:sp>
      <p:sp>
        <p:nvSpPr>
          <p:cNvPr id="34819" name="Rectangle 3"/>
          <p:cNvSpPr>
            <a:spLocks noGrp="1"/>
          </p:cNvSpPr>
          <p:nvPr>
            <p:ph type="body" idx="1"/>
          </p:nvPr>
        </p:nvSpPr>
        <p:spPr/>
        <p:txBody>
          <a:bodyPr>
            <a:normAutofit lnSpcReduction="10000"/>
          </a:bodyPr>
          <a:lstStyle/>
          <a:p>
            <a:pPr>
              <a:buFont typeface="Arial" charset="0"/>
              <a:buNone/>
            </a:pPr>
            <a:r>
              <a:rPr lang="en-US" sz="2800" dirty="0" smtClean="0">
                <a:solidFill>
                  <a:srgbClr val="C00000"/>
                </a:solidFill>
                <a:latin typeface="Gill Sans MT" panose="020B0502020104020203" pitchFamily="34" charset="0"/>
              </a:rPr>
              <a:t>Equal size groups</a:t>
            </a:r>
          </a:p>
          <a:p>
            <a:pPr>
              <a:buFont typeface="Arial" charset="0"/>
              <a:buNone/>
            </a:pPr>
            <a:r>
              <a:rPr lang="en-US" sz="2800" dirty="0">
                <a:latin typeface="Gill Sans MT" panose="020B0502020104020203" pitchFamily="34" charset="0"/>
              </a:rPr>
              <a:t>	</a:t>
            </a:r>
            <a:r>
              <a:rPr lang="en-US" sz="2400" dirty="0" smtClean="0">
                <a:latin typeface="Gill Sans MT" panose="020B0502020104020203" pitchFamily="34" charset="0"/>
              </a:rPr>
              <a:t>5 groups with 4 in each group, the total is 5 x 4</a:t>
            </a:r>
          </a:p>
          <a:p>
            <a:pPr>
              <a:buFont typeface="Arial" charset="0"/>
              <a:buNone/>
            </a:pPr>
            <a:endParaRPr lang="en-US" sz="2800" dirty="0" smtClean="0">
              <a:latin typeface="Gill Sans MT" panose="020B0502020104020203" pitchFamily="34" charset="0"/>
            </a:endParaRPr>
          </a:p>
          <a:p>
            <a:pPr>
              <a:buFont typeface="Arial" charset="0"/>
              <a:buNone/>
            </a:pPr>
            <a:endParaRPr lang="en-US" sz="2800" dirty="0">
              <a:latin typeface="Gill Sans MT" panose="020B0502020104020203" pitchFamily="34" charset="0"/>
            </a:endParaRPr>
          </a:p>
          <a:p>
            <a:pPr>
              <a:buFont typeface="Arial" charset="0"/>
              <a:buNone/>
            </a:pPr>
            <a:r>
              <a:rPr lang="en-US" sz="2800" dirty="0" smtClean="0">
                <a:solidFill>
                  <a:srgbClr val="C00000"/>
                </a:solidFill>
                <a:latin typeface="Gill Sans MT" panose="020B0502020104020203" pitchFamily="34" charset="0"/>
              </a:rPr>
              <a:t>Division is a “missing factor” problem. </a:t>
            </a:r>
          </a:p>
          <a:p>
            <a:pPr>
              <a:buFont typeface="Arial" charset="0"/>
              <a:buNone/>
            </a:pPr>
            <a:r>
              <a:rPr lang="en-US" sz="2800" dirty="0">
                <a:latin typeface="Gill Sans MT" panose="020B0502020104020203" pitchFamily="34" charset="0"/>
              </a:rPr>
              <a:t>	</a:t>
            </a:r>
            <a:r>
              <a:rPr lang="en-US" sz="2400" dirty="0" smtClean="0">
                <a:latin typeface="Gill Sans MT" panose="020B0502020104020203" pitchFamily="34" charset="0"/>
              </a:rPr>
              <a:t>20 cookies in 5 bags, how many in each bag?</a:t>
            </a:r>
          </a:p>
          <a:p>
            <a:pPr>
              <a:buFont typeface="Arial" charset="0"/>
              <a:buNone/>
            </a:pPr>
            <a:r>
              <a:rPr lang="en-US" sz="2400" dirty="0">
                <a:latin typeface="Gill Sans MT" panose="020B0502020104020203" pitchFamily="34" charset="0"/>
              </a:rPr>
              <a:t>	</a:t>
            </a:r>
            <a:r>
              <a:rPr lang="en-US" sz="2400" dirty="0" smtClean="0">
                <a:latin typeface="Gill Sans MT" panose="020B0502020104020203" pitchFamily="34" charset="0"/>
              </a:rPr>
              <a:t>20 cookies, 4 in each bag, how many bags?</a:t>
            </a:r>
          </a:p>
          <a:p>
            <a:pPr>
              <a:buFont typeface="Arial" charset="0"/>
              <a:buNone/>
            </a:pPr>
            <a:r>
              <a:rPr lang="en-US" sz="2400" dirty="0" smtClean="0">
                <a:latin typeface="Gill Sans MT" panose="020B0502020104020203" pitchFamily="34" charset="0"/>
              </a:rPr>
              <a:t>		20 = 5 x __             20 = __ x 4</a:t>
            </a:r>
          </a:p>
          <a:p>
            <a:pPr>
              <a:buFont typeface="Arial" charset="0"/>
              <a:buNone/>
            </a:pPr>
            <a:r>
              <a:rPr lang="en-US" sz="2400" dirty="0">
                <a:latin typeface="Gill Sans MT" panose="020B0502020104020203" pitchFamily="34" charset="0"/>
              </a:rPr>
              <a:t>	</a:t>
            </a:r>
            <a:r>
              <a:rPr lang="en-US" sz="2400" dirty="0" smtClean="0">
                <a:solidFill>
                  <a:srgbClr val="0070C0"/>
                </a:solidFill>
                <a:latin typeface="Gill Sans MT" panose="020B0502020104020203" pitchFamily="34" charset="0"/>
              </a:rPr>
              <a:t>Partitive division        </a:t>
            </a:r>
            <a:r>
              <a:rPr lang="en-US" sz="2400" dirty="0" smtClean="0">
                <a:solidFill>
                  <a:schemeClr val="accent4">
                    <a:lumMod val="75000"/>
                  </a:schemeClr>
                </a:solidFill>
                <a:latin typeface="Gill Sans MT" panose="020B0502020104020203" pitchFamily="34" charset="0"/>
              </a:rPr>
              <a:t>Measurement division</a:t>
            </a:r>
          </a:p>
        </p:txBody>
      </p:sp>
      <p:grpSp>
        <p:nvGrpSpPr>
          <p:cNvPr id="4" name="Group 3"/>
          <p:cNvGrpSpPr/>
          <p:nvPr/>
        </p:nvGrpSpPr>
        <p:grpSpPr>
          <a:xfrm>
            <a:off x="2819400" y="3036720"/>
            <a:ext cx="3581400" cy="544680"/>
            <a:chOff x="0" y="0"/>
            <a:chExt cx="2192536" cy="333375"/>
          </a:xfrm>
        </p:grpSpPr>
        <p:sp>
          <p:nvSpPr>
            <p:cNvPr id="5" name="Oval 4"/>
            <p:cNvSpPr/>
            <p:nvPr/>
          </p:nvSpPr>
          <p:spPr>
            <a:xfrm>
              <a:off x="0" y="0"/>
              <a:ext cx="354211" cy="33337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r>
                <a:rPr lang="en-US" sz="2800" dirty="0">
                  <a:solidFill>
                    <a:srgbClr val="000000"/>
                  </a:solidFill>
                  <a:effectLst/>
                  <a:latin typeface="Gill Sans MT" panose="020B0502020104020203" pitchFamily="34" charset="0"/>
                  <a:ea typeface="Calibri"/>
                  <a:cs typeface="Times New Roman"/>
                </a:rPr>
                <a:t>4</a:t>
              </a:r>
              <a:endParaRPr lang="en-US" sz="2800" dirty="0">
                <a:effectLst/>
                <a:latin typeface="Gill Sans MT" panose="020B0502020104020203" pitchFamily="34" charset="0"/>
                <a:ea typeface="Calibri"/>
                <a:cs typeface="Times New Roman"/>
              </a:endParaRPr>
            </a:p>
          </p:txBody>
        </p:sp>
        <p:sp>
          <p:nvSpPr>
            <p:cNvPr id="6" name="Oval 5"/>
            <p:cNvSpPr/>
            <p:nvPr/>
          </p:nvSpPr>
          <p:spPr>
            <a:xfrm>
              <a:off x="457200" y="0"/>
              <a:ext cx="354211" cy="33337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lvl="0" algn="ctr"/>
              <a:r>
                <a:rPr lang="en-US" sz="2800" dirty="0">
                  <a:solidFill>
                    <a:srgbClr val="000000"/>
                  </a:solidFill>
                  <a:latin typeface="Gill Sans MT" panose="020B0502020104020203" pitchFamily="34" charset="0"/>
                  <a:ea typeface="Calibri"/>
                  <a:cs typeface="Times New Roman"/>
                </a:rPr>
                <a:t>4</a:t>
              </a:r>
              <a:endParaRPr lang="en-US" sz="2800" dirty="0">
                <a:solidFill>
                  <a:prstClr val="white"/>
                </a:solidFill>
                <a:latin typeface="Gill Sans MT" panose="020B0502020104020203" pitchFamily="34" charset="0"/>
                <a:ea typeface="Calibri"/>
                <a:cs typeface="Times New Roman"/>
              </a:endParaRPr>
            </a:p>
          </p:txBody>
        </p:sp>
        <p:sp>
          <p:nvSpPr>
            <p:cNvPr id="7" name="Oval 6"/>
            <p:cNvSpPr/>
            <p:nvPr/>
          </p:nvSpPr>
          <p:spPr>
            <a:xfrm>
              <a:off x="914400" y="0"/>
              <a:ext cx="354211" cy="33337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lvl="0" algn="ctr"/>
              <a:r>
                <a:rPr lang="en-US" sz="2800" dirty="0">
                  <a:solidFill>
                    <a:srgbClr val="000000"/>
                  </a:solidFill>
                  <a:latin typeface="Gill Sans MT" panose="020B0502020104020203" pitchFamily="34" charset="0"/>
                  <a:ea typeface="Calibri"/>
                  <a:cs typeface="Times New Roman"/>
                </a:rPr>
                <a:t>4</a:t>
              </a:r>
              <a:endParaRPr lang="en-US" sz="2800" dirty="0">
                <a:solidFill>
                  <a:prstClr val="white"/>
                </a:solidFill>
                <a:latin typeface="Gill Sans MT" panose="020B0502020104020203" pitchFamily="34" charset="0"/>
                <a:ea typeface="Calibri"/>
                <a:cs typeface="Times New Roman"/>
              </a:endParaRPr>
            </a:p>
          </p:txBody>
        </p:sp>
        <p:sp>
          <p:nvSpPr>
            <p:cNvPr id="8" name="Oval 7"/>
            <p:cNvSpPr/>
            <p:nvPr/>
          </p:nvSpPr>
          <p:spPr>
            <a:xfrm>
              <a:off x="1381125" y="0"/>
              <a:ext cx="354211" cy="33337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lvl="0" algn="ctr"/>
              <a:r>
                <a:rPr lang="en-US" sz="2800" dirty="0">
                  <a:solidFill>
                    <a:srgbClr val="000000"/>
                  </a:solidFill>
                  <a:latin typeface="Gill Sans MT" panose="020B0502020104020203" pitchFamily="34" charset="0"/>
                  <a:ea typeface="Calibri"/>
                  <a:cs typeface="Times New Roman"/>
                </a:rPr>
                <a:t>4</a:t>
              </a:r>
              <a:endParaRPr lang="en-US" sz="2800" dirty="0">
                <a:solidFill>
                  <a:prstClr val="white"/>
                </a:solidFill>
                <a:latin typeface="Gill Sans MT" panose="020B0502020104020203" pitchFamily="34" charset="0"/>
                <a:ea typeface="Calibri"/>
                <a:cs typeface="Times New Roman"/>
              </a:endParaRPr>
            </a:p>
          </p:txBody>
        </p:sp>
        <p:sp>
          <p:nvSpPr>
            <p:cNvPr id="9" name="Oval 8"/>
            <p:cNvSpPr/>
            <p:nvPr/>
          </p:nvSpPr>
          <p:spPr>
            <a:xfrm>
              <a:off x="1838325" y="0"/>
              <a:ext cx="354211" cy="33337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lvl="0" algn="ctr"/>
              <a:r>
                <a:rPr lang="en-US" sz="2800" dirty="0">
                  <a:solidFill>
                    <a:srgbClr val="000000"/>
                  </a:solidFill>
                  <a:latin typeface="Gill Sans MT" panose="020B0502020104020203" pitchFamily="34" charset="0"/>
                  <a:ea typeface="Calibri"/>
                  <a:cs typeface="Times New Roman"/>
                </a:rPr>
                <a:t>4</a:t>
              </a:r>
              <a:endParaRPr lang="en-US" sz="2800" dirty="0">
                <a:solidFill>
                  <a:prstClr val="white"/>
                </a:solidFill>
                <a:latin typeface="Gill Sans MT" panose="020B0502020104020203" pitchFamily="34" charset="0"/>
                <a:ea typeface="Calibri"/>
                <a:cs typeface="Times New Roman"/>
              </a:endParaRPr>
            </a:p>
          </p:txBody>
        </p:sp>
      </p:grpSp>
      <p:sp>
        <p:nvSpPr>
          <p:cNvPr id="2" name="TextBox 1"/>
          <p:cNvSpPr txBox="1"/>
          <p:nvPr/>
        </p:nvSpPr>
        <p:spPr>
          <a:xfrm>
            <a:off x="6705600" y="2971800"/>
            <a:ext cx="1600200" cy="369332"/>
          </a:xfrm>
          <a:prstGeom prst="rect">
            <a:avLst/>
          </a:prstGeom>
          <a:noFill/>
        </p:spPr>
        <p:txBody>
          <a:bodyPr wrap="square" rtlCol="0">
            <a:spAutoFit/>
          </a:bodyPr>
          <a:lstStyle/>
          <a:p>
            <a:r>
              <a:rPr lang="en-US" dirty="0" smtClean="0"/>
              <a:t>5 groups of 4</a:t>
            </a:r>
            <a:endParaRPr lang="en-US" dirty="0"/>
          </a:p>
        </p:txBody>
      </p:sp>
      <p:sp>
        <p:nvSpPr>
          <p:cNvPr id="11" name="TextBox 10"/>
          <p:cNvSpPr txBox="1"/>
          <p:nvPr/>
        </p:nvSpPr>
        <p:spPr>
          <a:xfrm>
            <a:off x="4038600" y="6324600"/>
            <a:ext cx="1433420" cy="381000"/>
          </a:xfrm>
          <a:prstGeom prst="rect">
            <a:avLst/>
          </a:prstGeom>
          <a:noFill/>
        </p:spPr>
        <p:txBody>
          <a:bodyPr wrap="square" rtlCol="0">
            <a:spAutoFit/>
          </a:bodyPr>
          <a:lstStyle/>
          <a:p>
            <a:r>
              <a:rPr lang="en-US" dirty="0" smtClean="0"/>
              <a:t>See handout</a:t>
            </a:r>
            <a:endParaRPr lang="en-US" dirty="0"/>
          </a:p>
        </p:txBody>
      </p:sp>
    </p:spTree>
    <p:extLst>
      <p:ext uri="{BB962C8B-B14F-4D97-AF65-F5344CB8AC3E}">
        <p14:creationId xmlns:p14="http://schemas.microsoft.com/office/powerpoint/2010/main" val="30921830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4819">
                                            <p:txEl>
                                              <p:pRg st="4" end="4"/>
                                            </p:txEl>
                                          </p:spTgt>
                                        </p:tgtEl>
                                        <p:attrNameLst>
                                          <p:attrName>style.visibility</p:attrName>
                                        </p:attrNameLst>
                                      </p:cBhvr>
                                      <p:to>
                                        <p:strVal val="visible"/>
                                      </p:to>
                                    </p:set>
                                    <p:animEffect transition="in" filter="fade">
                                      <p:cBhvr>
                                        <p:cTn id="7" dur="500"/>
                                        <p:tgtEl>
                                          <p:spTgt spid="34819">
                                            <p:txEl>
                                              <p:pRg st="4" end="4"/>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4819">
                                            <p:txEl>
                                              <p:pRg st="5" end="5"/>
                                            </p:txEl>
                                          </p:spTgt>
                                        </p:tgtEl>
                                        <p:attrNameLst>
                                          <p:attrName>style.visibility</p:attrName>
                                        </p:attrNameLst>
                                      </p:cBhvr>
                                      <p:to>
                                        <p:strVal val="visible"/>
                                      </p:to>
                                    </p:set>
                                    <p:animEffect transition="in" filter="fade">
                                      <p:cBhvr>
                                        <p:cTn id="10" dur="500"/>
                                        <p:tgtEl>
                                          <p:spTgt spid="34819">
                                            <p:txEl>
                                              <p:pRg st="5" end="5"/>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4819">
                                            <p:txEl>
                                              <p:pRg st="6" end="6"/>
                                            </p:txEl>
                                          </p:spTgt>
                                        </p:tgtEl>
                                        <p:attrNameLst>
                                          <p:attrName>style.visibility</p:attrName>
                                        </p:attrNameLst>
                                      </p:cBhvr>
                                      <p:to>
                                        <p:strVal val="visible"/>
                                      </p:to>
                                    </p:set>
                                    <p:animEffect transition="in" filter="fade">
                                      <p:cBhvr>
                                        <p:cTn id="13" dur="500"/>
                                        <p:tgtEl>
                                          <p:spTgt spid="34819">
                                            <p:txEl>
                                              <p:pRg st="6" end="6"/>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4819">
                                            <p:txEl>
                                              <p:pRg st="7" end="7"/>
                                            </p:txEl>
                                          </p:spTgt>
                                        </p:tgtEl>
                                        <p:attrNameLst>
                                          <p:attrName>style.visibility</p:attrName>
                                        </p:attrNameLst>
                                      </p:cBhvr>
                                      <p:to>
                                        <p:strVal val="visible"/>
                                      </p:to>
                                    </p:set>
                                    <p:animEffect transition="in" filter="fade">
                                      <p:cBhvr>
                                        <p:cTn id="16" dur="500"/>
                                        <p:tgtEl>
                                          <p:spTgt spid="34819">
                                            <p:txEl>
                                              <p:pRg st="7" end="7"/>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34819">
                                            <p:txEl>
                                              <p:pRg st="8" end="8"/>
                                            </p:txEl>
                                          </p:spTgt>
                                        </p:tgtEl>
                                        <p:attrNameLst>
                                          <p:attrName>style.visibility</p:attrName>
                                        </p:attrNameLst>
                                      </p:cBhvr>
                                      <p:to>
                                        <p:strVal val="visible"/>
                                      </p:to>
                                    </p:set>
                                    <p:animEffect transition="in" filter="fade">
                                      <p:cBhvr>
                                        <p:cTn id="19" dur="500"/>
                                        <p:tgtEl>
                                          <p:spTgt spid="34819">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p:cNvSpPr>
          <p:nvPr>
            <p:ph type="title"/>
          </p:nvPr>
        </p:nvSpPr>
        <p:spPr bwMode="auto">
          <a:noFill/>
        </p:spPr>
        <p:txBody>
          <a:bodyPr wrap="square" numCol="1" anchorCtr="0" compatLnSpc="1">
            <a:prstTxWarp prst="textNoShape">
              <a:avLst/>
            </a:prstTxWarp>
          </a:bodyPr>
          <a:lstStyle/>
          <a:p>
            <a:endParaRPr lang="en-US" smtClean="0"/>
          </a:p>
        </p:txBody>
      </p:sp>
      <p:sp>
        <p:nvSpPr>
          <p:cNvPr id="40963" name="Rectangle 3"/>
          <p:cNvSpPr>
            <a:spLocks noGrp="1"/>
          </p:cNvSpPr>
          <p:nvPr>
            <p:ph type="body" idx="1"/>
          </p:nvPr>
        </p:nvSpPr>
        <p:spPr/>
        <p:txBody>
          <a:bodyPr>
            <a:normAutofit fontScale="92500"/>
          </a:bodyPr>
          <a:lstStyle/>
          <a:p>
            <a:pPr>
              <a:buFont typeface="Arial" charset="0"/>
              <a:buNone/>
            </a:pPr>
            <a:r>
              <a:rPr lang="en-US" sz="3200" dirty="0" smtClean="0">
                <a:solidFill>
                  <a:srgbClr val="660066"/>
                </a:solidFill>
              </a:rPr>
              <a:t>2. Rate and price problems</a:t>
            </a:r>
          </a:p>
          <a:p>
            <a:pPr>
              <a:buFont typeface="Arial" charset="0"/>
              <a:buNone/>
            </a:pPr>
            <a:r>
              <a:rPr lang="en-US" sz="3200" dirty="0" smtClean="0">
                <a:solidFill>
                  <a:srgbClr val="660066"/>
                </a:solidFill>
              </a:rPr>
              <a:t>		</a:t>
            </a:r>
            <a:r>
              <a:rPr lang="en-US" dirty="0" smtClean="0">
                <a:solidFill>
                  <a:srgbClr val="E18A09"/>
                </a:solidFill>
              </a:rPr>
              <a:t>7 bananas for 5 days?</a:t>
            </a:r>
          </a:p>
          <a:p>
            <a:pPr>
              <a:spcAft>
                <a:spcPts val="1200"/>
              </a:spcAft>
              <a:buFont typeface="Arial" charset="0"/>
              <a:buNone/>
            </a:pPr>
            <a:r>
              <a:rPr lang="en-US" dirty="0" smtClean="0">
                <a:solidFill>
                  <a:srgbClr val="660066"/>
                </a:solidFill>
              </a:rPr>
              <a:t>		</a:t>
            </a:r>
            <a:r>
              <a:rPr lang="en-US" dirty="0" smtClean="0">
                <a:solidFill>
                  <a:schemeClr val="accent6">
                    <a:lumMod val="50000"/>
                  </a:schemeClr>
                </a:solidFill>
              </a:rPr>
              <a:t>8 pairs of socks at $3 each?</a:t>
            </a:r>
          </a:p>
          <a:p>
            <a:pPr>
              <a:buFont typeface="Arial" charset="0"/>
              <a:buNone/>
            </a:pPr>
            <a:r>
              <a:rPr lang="en-US" sz="3200" dirty="0" smtClean="0">
                <a:solidFill>
                  <a:srgbClr val="822A18"/>
                </a:solidFill>
              </a:rPr>
              <a:t>3. Combination problems</a:t>
            </a:r>
          </a:p>
          <a:p>
            <a:pPr>
              <a:buFont typeface="Arial" charset="0"/>
              <a:buNone/>
            </a:pPr>
            <a:r>
              <a:rPr lang="en-US" dirty="0" smtClean="0"/>
              <a:t>	The Friendly Old Ice Cream Shop has 3 types of ice cream cones. They also have 4 flavors of ice cream. How many different combinations of an ice cream flavor and cone type can you get at the Friendly Old Ice Cream Shop?</a:t>
            </a:r>
          </a:p>
          <a:p>
            <a:pPr>
              <a:buFont typeface="Arial" charset="0"/>
              <a:buNone/>
            </a:pPr>
            <a:r>
              <a:rPr lang="en-US" sz="2800" dirty="0" smtClean="0">
                <a:solidFill>
                  <a:srgbClr val="107BF0"/>
                </a:solidFill>
              </a:rPr>
              <a:t>	How can we represent this visually?</a:t>
            </a:r>
          </a:p>
        </p:txBody>
      </p:sp>
    </p:spTree>
    <p:extLst>
      <p:ext uri="{BB962C8B-B14F-4D97-AF65-F5344CB8AC3E}">
        <p14:creationId xmlns:p14="http://schemas.microsoft.com/office/powerpoint/2010/main" val="19616981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0963">
                                            <p:txEl>
                                              <p:pRg st="3" end="3"/>
                                            </p:txEl>
                                          </p:spTgt>
                                        </p:tgtEl>
                                        <p:attrNameLst>
                                          <p:attrName>style.visibility</p:attrName>
                                        </p:attrNameLst>
                                      </p:cBhvr>
                                      <p:to>
                                        <p:strVal val="visible"/>
                                      </p:to>
                                    </p:set>
                                    <p:animEffect transition="in" filter="fade">
                                      <p:cBhvr>
                                        <p:cTn id="7" dur="500"/>
                                        <p:tgtEl>
                                          <p:spTgt spid="40963">
                                            <p:txEl>
                                              <p:pRg st="3" end="3"/>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40963">
                                            <p:txEl>
                                              <p:pRg st="4" end="4"/>
                                            </p:txEl>
                                          </p:spTgt>
                                        </p:tgtEl>
                                        <p:attrNameLst>
                                          <p:attrName>style.visibility</p:attrName>
                                        </p:attrNameLst>
                                      </p:cBhvr>
                                      <p:to>
                                        <p:strVal val="visible"/>
                                      </p:to>
                                    </p:set>
                                    <p:animEffect transition="in" filter="fade">
                                      <p:cBhvr>
                                        <p:cTn id="10" dur="500"/>
                                        <p:tgtEl>
                                          <p:spTgt spid="40963">
                                            <p:txEl>
                                              <p:pRg st="4" end="4"/>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40963">
                                            <p:txEl>
                                              <p:pRg st="5" end="5"/>
                                            </p:txEl>
                                          </p:spTgt>
                                        </p:tgtEl>
                                        <p:attrNameLst>
                                          <p:attrName>style.visibility</p:attrName>
                                        </p:attrNameLst>
                                      </p:cBhvr>
                                      <p:to>
                                        <p:strVal val="visible"/>
                                      </p:to>
                                    </p:set>
                                    <p:animEffect transition="in" filter="fade">
                                      <p:cBhvr>
                                        <p:cTn id="13" dur="500"/>
                                        <p:tgtEl>
                                          <p:spTgt spid="4096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p:cNvSpPr>
          <p:nvPr>
            <p:ph type="title"/>
          </p:nvPr>
        </p:nvSpPr>
        <p:spPr bwMode="auto">
          <a:xfrm>
            <a:off x="457200" y="685800"/>
            <a:ext cx="8229600" cy="780288"/>
          </a:xfrm>
          <a:noFill/>
        </p:spPr>
        <p:txBody>
          <a:bodyPr wrap="square" numCol="1" anchorCtr="0" compatLnSpc="1">
            <a:prstTxWarp prst="textNoShape">
              <a:avLst/>
            </a:prstTxWarp>
          </a:bodyPr>
          <a:lstStyle/>
          <a:p>
            <a:r>
              <a:rPr lang="en-US" sz="4400" b="1" dirty="0"/>
              <a:t>H</a:t>
            </a:r>
            <a:r>
              <a:rPr lang="en-US" sz="4400" b="1" dirty="0" smtClean="0"/>
              <a:t>ow might children solve these?</a:t>
            </a:r>
          </a:p>
        </p:txBody>
      </p:sp>
      <p:sp>
        <p:nvSpPr>
          <p:cNvPr id="46083" name="Rectangle 3"/>
          <p:cNvSpPr>
            <a:spLocks noGrp="1"/>
          </p:cNvSpPr>
          <p:nvPr>
            <p:ph type="body" idx="1"/>
          </p:nvPr>
        </p:nvSpPr>
        <p:spPr>
          <a:xfrm>
            <a:off x="457200" y="1600200"/>
            <a:ext cx="7848600" cy="5105400"/>
          </a:xfrm>
        </p:spPr>
        <p:txBody>
          <a:bodyPr/>
          <a:lstStyle/>
          <a:p>
            <a:pPr>
              <a:spcBef>
                <a:spcPct val="0"/>
              </a:spcBef>
              <a:spcAft>
                <a:spcPct val="20000"/>
              </a:spcAft>
              <a:buFont typeface="Wingdings" pitchFamily="2" charset="2"/>
              <a:buAutoNum type="arabicPeriod"/>
            </a:pPr>
            <a:r>
              <a:rPr lang="en-US" sz="2000" dirty="0" smtClean="0">
                <a:latin typeface="Trebuchet MS" pitchFamily="34" charset="0"/>
              </a:rPr>
              <a:t>Chad had 5 bags of candy with 7 pieces of candy in each bag. How many pieces of candy did Chad have?</a:t>
            </a:r>
          </a:p>
          <a:p>
            <a:pPr>
              <a:spcBef>
                <a:spcPct val="0"/>
              </a:spcBef>
              <a:spcAft>
                <a:spcPct val="20000"/>
              </a:spcAft>
              <a:buFont typeface="Wingdings" pitchFamily="2" charset="2"/>
              <a:buAutoNum type="arabicPeriod"/>
            </a:pPr>
            <a:r>
              <a:rPr lang="en-US" sz="2000" dirty="0" smtClean="0">
                <a:latin typeface="Trebuchet MS" pitchFamily="34" charset="0"/>
              </a:rPr>
              <a:t>At Sally</a:t>
            </a:r>
            <a:r>
              <a:rPr lang="en-US" sz="2000" dirty="0" smtClean="0"/>
              <a:t>’</a:t>
            </a:r>
            <a:r>
              <a:rPr lang="en-US" sz="2000" dirty="0" smtClean="0">
                <a:latin typeface="Trebuchet MS" pitchFamily="34" charset="0"/>
              </a:rPr>
              <a:t>s birthday party there were 15 children and 3 blankets. If the same number of children sat on each blanket, how many children sat on each blanket?</a:t>
            </a:r>
          </a:p>
          <a:p>
            <a:pPr>
              <a:spcBef>
                <a:spcPct val="0"/>
              </a:spcBef>
              <a:spcAft>
                <a:spcPct val="20000"/>
              </a:spcAft>
              <a:buFont typeface="Wingdings" pitchFamily="2" charset="2"/>
              <a:buAutoNum type="arabicPeriod"/>
            </a:pPr>
            <a:r>
              <a:rPr lang="en-US" sz="2000" dirty="0" smtClean="0">
                <a:latin typeface="Trebuchet MS" pitchFamily="34" charset="0"/>
              </a:rPr>
              <a:t>Lee collects stamps. He has 45 stamps. If he sticks 9 stamps on each page, how many pages would he fill with stamps?</a:t>
            </a:r>
          </a:p>
          <a:p>
            <a:pPr>
              <a:spcBef>
                <a:spcPct val="0"/>
              </a:spcBef>
              <a:spcAft>
                <a:spcPct val="20000"/>
              </a:spcAft>
              <a:buFont typeface="Wingdings" pitchFamily="2" charset="2"/>
              <a:buAutoNum type="arabicPeriod"/>
            </a:pPr>
            <a:r>
              <a:rPr lang="en-US" sz="2000" dirty="0" smtClean="0">
                <a:latin typeface="Trebuchet MS" pitchFamily="34" charset="0"/>
              </a:rPr>
              <a:t>Mr. Wong has 4 children. He wants his children to share 12 marbles so that they each get the same amount. How many marbles should Mr. Wong give each child?</a:t>
            </a:r>
          </a:p>
          <a:p>
            <a:pPr>
              <a:spcBef>
                <a:spcPct val="0"/>
              </a:spcBef>
              <a:spcAft>
                <a:spcPct val="20000"/>
              </a:spcAft>
              <a:buFont typeface="Wingdings" pitchFamily="2" charset="2"/>
              <a:buAutoNum type="arabicPeriod"/>
            </a:pPr>
            <a:r>
              <a:rPr lang="en-US" sz="2000" dirty="0" smtClean="0">
                <a:latin typeface="Trebuchet MS" pitchFamily="34" charset="0"/>
              </a:rPr>
              <a:t>19 children are going to the circus. 5 children can ride in each car. How many cars are needed so that all the children can go to the circus?</a:t>
            </a:r>
          </a:p>
          <a:p>
            <a:pPr>
              <a:spcBef>
                <a:spcPct val="0"/>
              </a:spcBef>
              <a:spcAft>
                <a:spcPct val="20000"/>
              </a:spcAft>
              <a:buFont typeface="Wingdings" pitchFamily="2" charset="2"/>
              <a:buAutoNum type="arabicPeriod"/>
            </a:pPr>
            <a:r>
              <a:rPr lang="en-US" sz="2000" dirty="0" smtClean="0">
                <a:latin typeface="Trebuchet MS" pitchFamily="34" charset="0"/>
              </a:rPr>
              <a:t>Maria has 17 fish. If 3 fish can be put into one fish bowl, how many bowls does she need to hold her fish?</a:t>
            </a:r>
          </a:p>
        </p:txBody>
      </p:sp>
    </p:spTree>
    <p:extLst>
      <p:ext uri="{BB962C8B-B14F-4D97-AF65-F5344CB8AC3E}">
        <p14:creationId xmlns:p14="http://schemas.microsoft.com/office/powerpoint/2010/main" val="36263698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6083">
                                            <p:txEl>
                                              <p:pRg st="1" end="1"/>
                                            </p:txEl>
                                          </p:spTgt>
                                        </p:tgtEl>
                                        <p:attrNameLst>
                                          <p:attrName>style.visibility</p:attrName>
                                        </p:attrNameLst>
                                      </p:cBhvr>
                                      <p:to>
                                        <p:strVal val="visible"/>
                                      </p:to>
                                    </p:set>
                                    <p:animEffect transition="in" filter="fade">
                                      <p:cBhvr>
                                        <p:cTn id="7" dur="500"/>
                                        <p:tgtEl>
                                          <p:spTgt spid="4608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6083">
                                            <p:txEl>
                                              <p:pRg st="2" end="2"/>
                                            </p:txEl>
                                          </p:spTgt>
                                        </p:tgtEl>
                                        <p:attrNameLst>
                                          <p:attrName>style.visibility</p:attrName>
                                        </p:attrNameLst>
                                      </p:cBhvr>
                                      <p:to>
                                        <p:strVal val="visible"/>
                                      </p:to>
                                    </p:set>
                                    <p:animEffect transition="in" filter="fade">
                                      <p:cBhvr>
                                        <p:cTn id="12" dur="500"/>
                                        <p:tgtEl>
                                          <p:spTgt spid="4608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6083">
                                            <p:txEl>
                                              <p:pRg st="3" end="3"/>
                                            </p:txEl>
                                          </p:spTgt>
                                        </p:tgtEl>
                                        <p:attrNameLst>
                                          <p:attrName>style.visibility</p:attrName>
                                        </p:attrNameLst>
                                      </p:cBhvr>
                                      <p:to>
                                        <p:strVal val="visible"/>
                                      </p:to>
                                    </p:set>
                                    <p:animEffect transition="in" filter="fade">
                                      <p:cBhvr>
                                        <p:cTn id="17" dur="500"/>
                                        <p:tgtEl>
                                          <p:spTgt spid="4608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6083">
                                            <p:txEl>
                                              <p:pRg st="4" end="4"/>
                                            </p:txEl>
                                          </p:spTgt>
                                        </p:tgtEl>
                                        <p:attrNameLst>
                                          <p:attrName>style.visibility</p:attrName>
                                        </p:attrNameLst>
                                      </p:cBhvr>
                                      <p:to>
                                        <p:strVal val="visible"/>
                                      </p:to>
                                    </p:set>
                                    <p:animEffect transition="in" filter="fade">
                                      <p:cBhvr>
                                        <p:cTn id="22" dur="500"/>
                                        <p:tgtEl>
                                          <p:spTgt spid="4608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46083">
                                            <p:txEl>
                                              <p:pRg st="5" end="5"/>
                                            </p:txEl>
                                          </p:spTgt>
                                        </p:tgtEl>
                                        <p:attrNameLst>
                                          <p:attrName>style.visibility</p:attrName>
                                        </p:attrNameLst>
                                      </p:cBhvr>
                                      <p:to>
                                        <p:strVal val="visible"/>
                                      </p:to>
                                    </p:set>
                                    <p:animEffect transition="in" filter="fade">
                                      <p:cBhvr>
                                        <p:cTn id="27" dur="500"/>
                                        <p:tgtEl>
                                          <p:spTgt spid="4608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Building fluency</a:t>
            </a:r>
            <a:endParaRPr lang="en-US" b="1" dirty="0"/>
          </a:p>
        </p:txBody>
      </p:sp>
      <p:sp>
        <p:nvSpPr>
          <p:cNvPr id="3" name="Content Placeholder 2"/>
          <p:cNvSpPr>
            <a:spLocks noGrp="1"/>
          </p:cNvSpPr>
          <p:nvPr>
            <p:ph idx="1"/>
          </p:nvPr>
        </p:nvSpPr>
        <p:spPr>
          <a:xfrm>
            <a:off x="457200" y="1935480"/>
            <a:ext cx="8229600" cy="4846320"/>
          </a:xfrm>
        </p:spPr>
        <p:txBody>
          <a:bodyPr>
            <a:normAutofit fontScale="92500" lnSpcReduction="10000"/>
          </a:bodyPr>
          <a:lstStyle/>
          <a:p>
            <a:r>
              <a:rPr lang="en-US" dirty="0" smtClean="0"/>
              <a:t>Provide LOTS</a:t>
            </a:r>
            <a:r>
              <a:rPr lang="en-US" dirty="0" smtClean="0"/>
              <a:t> </a:t>
            </a:r>
            <a:r>
              <a:rPr lang="en-US" dirty="0" smtClean="0"/>
              <a:t>of practice with these types of problems, letting children use strategies until they internalize the “fact”.</a:t>
            </a:r>
          </a:p>
          <a:p>
            <a:r>
              <a:rPr lang="en-US" dirty="0" smtClean="0"/>
              <a:t>Use </a:t>
            </a:r>
            <a:r>
              <a:rPr lang="en-US" dirty="0" smtClean="0"/>
              <a:t>games </a:t>
            </a:r>
            <a:br>
              <a:rPr lang="en-US" dirty="0" smtClean="0"/>
            </a:br>
            <a:r>
              <a:rPr lang="en-US" dirty="0" smtClean="0"/>
              <a:t>(see the fluency packet).</a:t>
            </a:r>
            <a:endParaRPr lang="en-US" dirty="0" smtClean="0"/>
          </a:p>
          <a:p>
            <a:endParaRPr lang="en-US" dirty="0" smtClean="0"/>
          </a:p>
          <a:p>
            <a:endParaRPr lang="en-US" dirty="0"/>
          </a:p>
          <a:p>
            <a:endParaRPr lang="en-US" dirty="0" smtClean="0"/>
          </a:p>
          <a:p>
            <a:endParaRPr lang="en-US" dirty="0"/>
          </a:p>
          <a:p>
            <a:r>
              <a:rPr lang="en-US" sz="1900" dirty="0">
                <a:solidFill>
                  <a:schemeClr val="accent4">
                    <a:lumMod val="50000"/>
                  </a:schemeClr>
                </a:solidFill>
              </a:rPr>
              <a:t>3.OA.7  Fluently multiply and divide within 100, using strategies such as the relationship between multiplication and division (e.g., knowing that </a:t>
            </a:r>
            <a:r>
              <a:rPr lang="en-US" sz="1900" dirty="0" smtClean="0">
                <a:solidFill>
                  <a:schemeClr val="accent4">
                    <a:lumMod val="50000"/>
                  </a:schemeClr>
                </a:solidFill>
              </a:rPr>
              <a:t/>
            </a:r>
            <a:br>
              <a:rPr lang="en-US" sz="1900" dirty="0" smtClean="0">
                <a:solidFill>
                  <a:schemeClr val="accent4">
                    <a:lumMod val="50000"/>
                  </a:schemeClr>
                </a:solidFill>
              </a:rPr>
            </a:br>
            <a:r>
              <a:rPr lang="en-US" sz="1900" dirty="0" smtClean="0">
                <a:solidFill>
                  <a:schemeClr val="accent4">
                    <a:lumMod val="50000"/>
                  </a:schemeClr>
                </a:solidFill>
              </a:rPr>
              <a:t>8 </a:t>
            </a:r>
            <a:r>
              <a:rPr lang="en-US" sz="1900" dirty="0">
                <a:solidFill>
                  <a:schemeClr val="accent4">
                    <a:lumMod val="50000"/>
                  </a:schemeClr>
                </a:solidFill>
              </a:rPr>
              <a:t>× 5 = 40, one knows 40 ÷ 5 = 8) or properties of operations. By the end of Grade 3, know from memory all products of one-digit numbers</a:t>
            </a:r>
            <a:r>
              <a:rPr lang="en-US" sz="1900" dirty="0" smtClean="0">
                <a:solidFill>
                  <a:schemeClr val="accent4">
                    <a:lumMod val="50000"/>
                  </a:schemeClr>
                </a:solidFill>
              </a:rPr>
              <a:t>.</a:t>
            </a:r>
            <a:endParaRPr lang="en-US" sz="1900" dirty="0">
              <a:solidFill>
                <a:schemeClr val="accent4">
                  <a:lumMod val="50000"/>
                </a:schemeClr>
              </a:solidFill>
            </a:endParaRPr>
          </a:p>
          <a:p>
            <a:endParaRPr lang="en-US" dirty="0" smtClean="0"/>
          </a:p>
          <a:p>
            <a:endParaRPr lang="en-US" dirty="0"/>
          </a:p>
          <a:p>
            <a:endParaRPr lang="en-US" dirty="0" smtClean="0"/>
          </a:p>
        </p:txBody>
      </p:sp>
      <p:pic>
        <p:nvPicPr>
          <p:cNvPr id="5" name="Picture 5"/>
          <p:cNvPicPr>
            <a:picLocks noChangeAspect="1" noChangeArrowheads="1"/>
          </p:cNvPicPr>
          <p:nvPr/>
        </p:nvPicPr>
        <p:blipFill>
          <a:blip r:embed="rId2"/>
          <a:srcRect/>
          <a:stretch>
            <a:fillRect/>
          </a:stretch>
        </p:blipFill>
        <p:spPr bwMode="auto">
          <a:xfrm>
            <a:off x="4343400" y="2903621"/>
            <a:ext cx="3429000" cy="2134257"/>
          </a:xfrm>
          <a:prstGeom prst="rect">
            <a:avLst/>
          </a:prstGeom>
          <a:noFill/>
        </p:spPr>
      </p:pic>
    </p:spTree>
    <p:extLst>
      <p:ext uri="{BB962C8B-B14F-4D97-AF65-F5344CB8AC3E}">
        <p14:creationId xmlns:p14="http://schemas.microsoft.com/office/powerpoint/2010/main" val="105209464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Building fluency</a:t>
            </a:r>
            <a:endParaRPr lang="en-US" b="1" dirty="0"/>
          </a:p>
        </p:txBody>
      </p:sp>
      <p:sp>
        <p:nvSpPr>
          <p:cNvPr id="3" name="Content Placeholder 2"/>
          <p:cNvSpPr>
            <a:spLocks noGrp="1"/>
          </p:cNvSpPr>
          <p:nvPr>
            <p:ph idx="1"/>
          </p:nvPr>
        </p:nvSpPr>
        <p:spPr/>
        <p:txBody>
          <a:bodyPr/>
          <a:lstStyle/>
          <a:p>
            <a:r>
              <a:rPr lang="en-US" dirty="0" smtClean="0"/>
              <a:t>Number Talks are helpful for seeing relationship that lead to quick strategies.</a:t>
            </a:r>
            <a:endParaRPr lang="en-US" dirty="0"/>
          </a:p>
        </p:txBody>
      </p:sp>
      <p:sp>
        <p:nvSpPr>
          <p:cNvPr id="4" name="Rectangle 3"/>
          <p:cNvSpPr/>
          <p:nvPr/>
        </p:nvSpPr>
        <p:spPr>
          <a:xfrm>
            <a:off x="4785360" y="3124200"/>
            <a:ext cx="2819400" cy="646331"/>
          </a:xfrm>
          <a:prstGeom prst="rect">
            <a:avLst/>
          </a:prstGeom>
          <a:solidFill>
            <a:schemeClr val="accent2">
              <a:lumMod val="40000"/>
              <a:lumOff val="60000"/>
            </a:schemeClr>
          </a:solidFill>
        </p:spPr>
        <p:txBody>
          <a:bodyPr wrap="square">
            <a:spAutoFit/>
          </a:bodyPr>
          <a:lstStyle/>
          <a:p>
            <a:r>
              <a:rPr lang="en-US" dirty="0" smtClean="0"/>
              <a:t>Number Talks: 3</a:t>
            </a:r>
            <a:r>
              <a:rPr lang="en-US" baseline="30000" dirty="0" smtClean="0"/>
              <a:t>rd</a:t>
            </a:r>
            <a:r>
              <a:rPr lang="en-US" dirty="0" smtClean="0"/>
              <a:t>: </a:t>
            </a:r>
            <a:r>
              <a:rPr lang="en-US" b="1" dirty="0" smtClean="0"/>
              <a:t>7x7 </a:t>
            </a:r>
          </a:p>
          <a:p>
            <a:r>
              <a:rPr lang="en-US" b="1" dirty="0" smtClean="0"/>
              <a:t>Doubling and Halving</a:t>
            </a:r>
          </a:p>
        </p:txBody>
      </p:sp>
    </p:spTree>
    <p:extLst>
      <p:ext uri="{BB962C8B-B14F-4D97-AF65-F5344CB8AC3E}">
        <p14:creationId xmlns:p14="http://schemas.microsoft.com/office/powerpoint/2010/main" val="394845078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p:cNvSpPr>
          <p:nvPr>
            <p:ph type="title"/>
          </p:nvPr>
        </p:nvSpPr>
        <p:spPr bwMode="auto">
          <a:noFill/>
        </p:spPr>
        <p:txBody>
          <a:bodyPr wrap="square" numCol="1" anchorCtr="0" compatLnSpc="1">
            <a:prstTxWarp prst="textNoShape">
              <a:avLst/>
            </a:prstTxWarp>
          </a:bodyPr>
          <a:lstStyle/>
          <a:p>
            <a:r>
              <a:rPr lang="en-US" b="1" dirty="0" smtClean="0"/>
              <a:t>4</a:t>
            </a:r>
            <a:r>
              <a:rPr lang="en-US" b="1" baseline="30000" dirty="0" smtClean="0"/>
              <a:t>th</a:t>
            </a:r>
            <a:r>
              <a:rPr lang="en-US" b="1" dirty="0" smtClean="0"/>
              <a:t> Grade Multiplication</a:t>
            </a:r>
          </a:p>
        </p:txBody>
      </p:sp>
      <p:sp>
        <p:nvSpPr>
          <p:cNvPr id="48131" name="Rectangle 3"/>
          <p:cNvSpPr>
            <a:spLocks noGrp="1"/>
          </p:cNvSpPr>
          <p:nvPr>
            <p:ph type="body" idx="1"/>
          </p:nvPr>
        </p:nvSpPr>
        <p:spPr/>
        <p:txBody>
          <a:bodyPr/>
          <a:lstStyle/>
          <a:p>
            <a:pPr>
              <a:buFont typeface="Arial" charset="0"/>
              <a:buNone/>
            </a:pPr>
            <a:r>
              <a:rPr lang="en-US" sz="3200" smtClean="0">
                <a:solidFill>
                  <a:srgbClr val="003399"/>
                </a:solidFill>
              </a:rPr>
              <a:t>Multiplicative Comparison</a:t>
            </a:r>
          </a:p>
          <a:p>
            <a:pPr>
              <a:buFont typeface="Arial" charset="0"/>
              <a:buNone/>
            </a:pPr>
            <a:r>
              <a:rPr lang="en-US" sz="2800" smtClean="0">
                <a:solidFill>
                  <a:srgbClr val="738509"/>
                </a:solidFill>
              </a:rPr>
              <a:t>	</a:t>
            </a:r>
            <a:r>
              <a:rPr lang="en-US" sz="2800" smtClean="0">
                <a:solidFill>
                  <a:srgbClr val="6600CC"/>
                </a:solidFill>
              </a:rPr>
              <a:t>The first-grade class has a hamster and a gerbil. The gerbil weighs 9 ounces. The hamster weighs 3 times as much as the gerbil. How much does the hamster weigh?</a:t>
            </a:r>
          </a:p>
        </p:txBody>
      </p:sp>
    </p:spTree>
    <p:extLst>
      <p:ext uri="{BB962C8B-B14F-4D97-AF65-F5344CB8AC3E}">
        <p14:creationId xmlns:p14="http://schemas.microsoft.com/office/powerpoint/2010/main" val="219836023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Common Core Checklist</a:t>
            </a:r>
            <a:endParaRPr lang="en-US" b="1" dirty="0"/>
          </a:p>
        </p:txBody>
      </p:sp>
      <p:sp>
        <p:nvSpPr>
          <p:cNvPr id="3" name="Content Placeholder 2"/>
          <p:cNvSpPr>
            <a:spLocks noGrp="1"/>
          </p:cNvSpPr>
          <p:nvPr>
            <p:ph sz="quarter" idx="1"/>
          </p:nvPr>
        </p:nvSpPr>
        <p:spPr/>
        <p:txBody>
          <a:bodyPr/>
          <a:lstStyle/>
          <a:p>
            <a:pPr>
              <a:spcAft>
                <a:spcPts val="1200"/>
              </a:spcAft>
            </a:pPr>
            <a:r>
              <a:rPr lang="en-US" dirty="0" smtClean="0">
                <a:solidFill>
                  <a:schemeClr val="accent4">
                    <a:lumMod val="50000"/>
                  </a:schemeClr>
                </a:solidFill>
              </a:rPr>
              <a:t>Read through the Common Core for both grades to see how what we’ve addressed fits with the core mathematics curriculum. Mark anything you have questions about or want to discuss further.</a:t>
            </a:r>
          </a:p>
          <a:p>
            <a:r>
              <a:rPr lang="en-US" dirty="0" smtClean="0">
                <a:solidFill>
                  <a:srgbClr val="002060"/>
                </a:solidFill>
              </a:rPr>
              <a:t>Then create </a:t>
            </a:r>
            <a:r>
              <a:rPr lang="en-US" dirty="0">
                <a:solidFill>
                  <a:srgbClr val="002060"/>
                </a:solidFill>
              </a:rPr>
              <a:t>a checklist to help you monitor students’ progress on important math understandings and </a:t>
            </a:r>
            <a:r>
              <a:rPr lang="en-US" dirty="0" smtClean="0">
                <a:solidFill>
                  <a:srgbClr val="002060"/>
                </a:solidFill>
              </a:rPr>
              <a:t>skills</a:t>
            </a:r>
            <a:r>
              <a:rPr lang="en-US" dirty="0">
                <a:solidFill>
                  <a:srgbClr val="002060"/>
                </a:solidFill>
              </a:rPr>
              <a:t>.</a:t>
            </a:r>
          </a:p>
        </p:txBody>
      </p:sp>
    </p:spTree>
    <p:extLst>
      <p:ext uri="{BB962C8B-B14F-4D97-AF65-F5344CB8AC3E}">
        <p14:creationId xmlns:p14="http://schemas.microsoft.com/office/powerpoint/2010/main" val="236913737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Your Curriculum</a:t>
            </a:r>
            <a:endParaRPr lang="en-US" b="1" dirty="0"/>
          </a:p>
        </p:txBody>
      </p:sp>
      <p:sp>
        <p:nvSpPr>
          <p:cNvPr id="3" name="Content Placeholder 2"/>
          <p:cNvSpPr>
            <a:spLocks noGrp="1"/>
          </p:cNvSpPr>
          <p:nvPr>
            <p:ph idx="1"/>
          </p:nvPr>
        </p:nvSpPr>
        <p:spPr/>
        <p:txBody>
          <a:bodyPr/>
          <a:lstStyle/>
          <a:p>
            <a:pPr marL="0" indent="0">
              <a:buNone/>
            </a:pPr>
            <a:r>
              <a:rPr lang="en-US" dirty="0" smtClean="0"/>
              <a:t>As you teach from </a:t>
            </a:r>
            <a:r>
              <a:rPr lang="en-US" smtClean="0"/>
              <a:t>enVision</a:t>
            </a:r>
            <a:r>
              <a:rPr lang="en-US" dirty="0" smtClean="0"/>
              <a:t>, keep in mind these key goals for 2</a:t>
            </a:r>
            <a:r>
              <a:rPr lang="en-US" baseline="30000" dirty="0" smtClean="0"/>
              <a:t>nd</a:t>
            </a:r>
            <a:r>
              <a:rPr lang="en-US" dirty="0" smtClean="0"/>
              <a:t> and 3</a:t>
            </a:r>
            <a:r>
              <a:rPr lang="en-US" baseline="30000" dirty="0" smtClean="0"/>
              <a:t>rd</a:t>
            </a:r>
            <a:r>
              <a:rPr lang="en-US" dirty="0" smtClean="0"/>
              <a:t> grade mathematics. </a:t>
            </a:r>
            <a:endParaRPr lang="en-US" dirty="0"/>
          </a:p>
        </p:txBody>
      </p:sp>
    </p:spTree>
    <p:extLst>
      <p:ext uri="{BB962C8B-B14F-4D97-AF65-F5344CB8AC3E}">
        <p14:creationId xmlns:p14="http://schemas.microsoft.com/office/powerpoint/2010/main" val="225523851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Encourage strategies</a:t>
            </a:r>
            <a:endParaRPr lang="en-US" b="1" dirty="0"/>
          </a:p>
        </p:txBody>
      </p:sp>
      <p:sp>
        <p:nvSpPr>
          <p:cNvPr id="3" name="Content Placeholder 2"/>
          <p:cNvSpPr>
            <a:spLocks noGrp="1"/>
          </p:cNvSpPr>
          <p:nvPr>
            <p:ph idx="1"/>
          </p:nvPr>
        </p:nvSpPr>
        <p:spPr/>
        <p:txBody>
          <a:bodyPr/>
          <a:lstStyle/>
          <a:p>
            <a:r>
              <a:rPr lang="en-US" dirty="0" smtClean="0">
                <a:solidFill>
                  <a:srgbClr val="FF6600"/>
                </a:solidFill>
              </a:rPr>
              <a:t>Give your students these kinds of problems often.</a:t>
            </a:r>
          </a:p>
          <a:p>
            <a:r>
              <a:rPr lang="en-US" dirty="0" smtClean="0">
                <a:solidFill>
                  <a:schemeClr val="accent3">
                    <a:lumMod val="50000"/>
                  </a:schemeClr>
                </a:solidFill>
              </a:rPr>
              <a:t>Let them tell the class what strategies they used. </a:t>
            </a:r>
            <a:r>
              <a:rPr lang="en-US" dirty="0" smtClean="0">
                <a:solidFill>
                  <a:schemeClr val="accent5">
                    <a:lumMod val="50000"/>
                  </a:schemeClr>
                </a:solidFill>
              </a:rPr>
              <a:t>Students learn from each other.</a:t>
            </a:r>
          </a:p>
          <a:p>
            <a:r>
              <a:rPr lang="en-US" dirty="0" smtClean="0">
                <a:solidFill>
                  <a:srgbClr val="7030A0"/>
                </a:solidFill>
              </a:rPr>
              <a:t>Instead of asking only “What’s the answer?” ask “How did you get your answer?”</a:t>
            </a:r>
          </a:p>
          <a:p>
            <a:r>
              <a:rPr lang="en-US" dirty="0" smtClean="0">
                <a:solidFill>
                  <a:srgbClr val="C00000"/>
                </a:solidFill>
              </a:rPr>
              <a:t>2</a:t>
            </a:r>
            <a:r>
              <a:rPr lang="en-US" baseline="30000" dirty="0" smtClean="0">
                <a:solidFill>
                  <a:srgbClr val="C00000"/>
                </a:solidFill>
              </a:rPr>
              <a:t>nd</a:t>
            </a:r>
            <a:r>
              <a:rPr lang="en-US" dirty="0" smtClean="0">
                <a:solidFill>
                  <a:srgbClr val="C00000"/>
                </a:solidFill>
              </a:rPr>
              <a:t> graders should know the single digit addition combinations from memory by </a:t>
            </a:r>
            <a:r>
              <a:rPr lang="en-US" dirty="0" smtClean="0">
                <a:solidFill>
                  <a:srgbClr val="C00000"/>
                </a:solidFill>
              </a:rPr>
              <a:t>the end of the year.</a:t>
            </a:r>
            <a:endParaRPr lang="en-US" dirty="0">
              <a:solidFill>
                <a:srgbClr val="C00000"/>
              </a:solidFill>
            </a:endParaRPr>
          </a:p>
        </p:txBody>
      </p:sp>
      <p:sp>
        <p:nvSpPr>
          <p:cNvPr id="4" name="TextBox 3"/>
          <p:cNvSpPr txBox="1"/>
          <p:nvPr/>
        </p:nvSpPr>
        <p:spPr>
          <a:xfrm>
            <a:off x="1066800" y="5486400"/>
            <a:ext cx="2743200" cy="646331"/>
          </a:xfrm>
          <a:prstGeom prst="rect">
            <a:avLst/>
          </a:prstGeom>
          <a:solidFill>
            <a:schemeClr val="accent3">
              <a:lumMod val="40000"/>
              <a:lumOff val="60000"/>
            </a:schemeClr>
          </a:solidFill>
        </p:spPr>
        <p:txBody>
          <a:bodyPr wrap="square" rtlCol="0">
            <a:spAutoFit/>
          </a:bodyPr>
          <a:lstStyle/>
          <a:p>
            <a:r>
              <a:rPr lang="en-US" b="1" dirty="0"/>
              <a:t>Box and Books of </a:t>
            </a:r>
            <a:r>
              <a:rPr lang="en-US" b="1" dirty="0" smtClean="0"/>
              <a:t>Facts,</a:t>
            </a:r>
          </a:p>
          <a:p>
            <a:r>
              <a:rPr lang="en-US" dirty="0"/>
              <a:t>ORIGO </a:t>
            </a:r>
            <a:r>
              <a:rPr lang="en-US" dirty="0" smtClean="0"/>
              <a:t>Mathematics</a:t>
            </a:r>
            <a:endParaRPr lang="en-US" dirty="0"/>
          </a:p>
        </p:txBody>
      </p:sp>
    </p:spTree>
    <p:extLst>
      <p:ext uri="{BB962C8B-B14F-4D97-AF65-F5344CB8AC3E}">
        <p14:creationId xmlns:p14="http://schemas.microsoft.com/office/powerpoint/2010/main" val="9328942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Addition Within 100</a:t>
            </a:r>
            <a:endParaRPr lang="en-US" b="1" dirty="0"/>
          </a:p>
        </p:txBody>
      </p:sp>
      <p:sp>
        <p:nvSpPr>
          <p:cNvPr id="3" name="Content Placeholder 2"/>
          <p:cNvSpPr>
            <a:spLocks noGrp="1"/>
          </p:cNvSpPr>
          <p:nvPr>
            <p:ph idx="1"/>
          </p:nvPr>
        </p:nvSpPr>
        <p:spPr/>
        <p:txBody>
          <a:bodyPr>
            <a:normAutofit/>
          </a:bodyPr>
          <a:lstStyle/>
          <a:p>
            <a:pPr marL="0" indent="0">
              <a:buNone/>
            </a:pPr>
            <a:r>
              <a:rPr lang="en-US" dirty="0" smtClean="0"/>
              <a:t>By the end of 1</a:t>
            </a:r>
            <a:r>
              <a:rPr lang="en-US" baseline="30000" dirty="0" smtClean="0"/>
              <a:t>st</a:t>
            </a:r>
            <a:r>
              <a:rPr lang="en-US" dirty="0" smtClean="0"/>
              <a:t> grade, students should be doing this:</a:t>
            </a:r>
          </a:p>
          <a:p>
            <a:pPr marL="0" indent="0">
              <a:spcAft>
                <a:spcPts val="1200"/>
              </a:spcAft>
              <a:buNone/>
            </a:pPr>
            <a:r>
              <a:rPr lang="en-US" dirty="0" smtClean="0">
                <a:hlinkClick r:id="rId2"/>
              </a:rPr>
              <a:t>Leprechaun </a:t>
            </a:r>
            <a:r>
              <a:rPr lang="en-US" dirty="0">
                <a:hlinkClick r:id="rId2"/>
              </a:rPr>
              <a:t>Traps: Addition Within </a:t>
            </a:r>
            <a:r>
              <a:rPr lang="en-US" dirty="0" smtClean="0">
                <a:hlinkClick r:id="rId2"/>
              </a:rPr>
              <a:t>100</a:t>
            </a:r>
            <a:r>
              <a:rPr lang="en-US" dirty="0" smtClean="0"/>
              <a:t> (thru 4:49</a:t>
            </a:r>
            <a:r>
              <a:rPr lang="en-US" dirty="0" smtClean="0"/>
              <a:t>)</a:t>
            </a:r>
          </a:p>
          <a:p>
            <a:pPr>
              <a:spcAft>
                <a:spcPts val="1200"/>
              </a:spcAft>
            </a:pPr>
            <a:endParaRPr lang="en-US" dirty="0"/>
          </a:p>
        </p:txBody>
      </p:sp>
      <p:sp>
        <p:nvSpPr>
          <p:cNvPr id="4" name="Content Placeholder 2"/>
          <p:cNvSpPr txBox="1">
            <a:spLocks/>
          </p:cNvSpPr>
          <p:nvPr/>
        </p:nvSpPr>
        <p:spPr>
          <a:xfrm>
            <a:off x="533400" y="3124200"/>
            <a:ext cx="8153400" cy="762000"/>
          </a:xfrm>
          <a:prstGeom prst="rect">
            <a:avLst/>
          </a:prstGeom>
        </p:spPr>
        <p:txBody>
          <a:bodyPr vert="horz">
            <a:normAutofit lnSpcReduction="10000"/>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pPr marL="0" indent="0">
              <a:spcAft>
                <a:spcPts val="600"/>
              </a:spcAft>
              <a:buFont typeface="Wingdings 2"/>
              <a:buNone/>
            </a:pPr>
            <a:r>
              <a:rPr lang="en-US" sz="2000" dirty="0" smtClean="0"/>
              <a:t>1.NBT.5  Given a two-digit number, mentally find 10 more or 10 less than the number, without having to count; explain the reasoning used.</a:t>
            </a:r>
          </a:p>
          <a:p>
            <a:endParaRPr lang="en-US" sz="2000" dirty="0"/>
          </a:p>
        </p:txBody>
      </p:sp>
      <p:sp>
        <p:nvSpPr>
          <p:cNvPr id="5" name="Content Placeholder 2"/>
          <p:cNvSpPr txBox="1">
            <a:spLocks/>
          </p:cNvSpPr>
          <p:nvPr/>
        </p:nvSpPr>
        <p:spPr>
          <a:xfrm>
            <a:off x="533400" y="3997357"/>
            <a:ext cx="5584369" cy="2555843"/>
          </a:xfrm>
          <a:prstGeom prst="rect">
            <a:avLst/>
          </a:prstGeom>
        </p:spPr>
        <p:txBody>
          <a:bodyPr vert="horz">
            <a:noAutofit/>
          </a:bodyPr>
          <a:lst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pPr marL="0" indent="0">
              <a:spcAft>
                <a:spcPts val="600"/>
              </a:spcAft>
              <a:buNone/>
            </a:pPr>
            <a:r>
              <a:rPr lang="en-US" sz="2000" dirty="0" smtClean="0">
                <a:solidFill>
                  <a:prstClr val="black"/>
                </a:solidFill>
              </a:rPr>
              <a:t>1.NBT.6  </a:t>
            </a:r>
            <a:r>
              <a:rPr lang="en-US" sz="2000" dirty="0">
                <a:solidFill>
                  <a:prstClr val="black"/>
                </a:solidFill>
              </a:rPr>
              <a:t>Subtract multiples of 10 in the range 10-90 from multiples of 10 in the range 10-90 (positive or zero differences), using concrete models or drawings and strategies based on place value, properties of operations, and/or the relationship between addition and subtraction; relate the strategy to a written method and explain the reasoning used. </a:t>
            </a:r>
            <a:endParaRPr lang="en-US" sz="2000" dirty="0" smtClean="0"/>
          </a:p>
        </p:txBody>
      </p:sp>
    </p:spTree>
    <p:extLst>
      <p:ext uri="{BB962C8B-B14F-4D97-AF65-F5344CB8AC3E}">
        <p14:creationId xmlns:p14="http://schemas.microsoft.com/office/powerpoint/2010/main" val="24362491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320040" lvl="0" indent="-320040">
              <a:spcBef>
                <a:spcPts val="700"/>
              </a:spcBef>
            </a:pPr>
            <a:r>
              <a:rPr lang="en-US" b="1" dirty="0" smtClean="0"/>
              <a:t>2</a:t>
            </a:r>
            <a:r>
              <a:rPr lang="en-US" b="1" baseline="30000" dirty="0" smtClean="0"/>
              <a:t>nd</a:t>
            </a:r>
            <a:r>
              <a:rPr lang="en-US" b="1" dirty="0" smtClean="0"/>
              <a:t> </a:t>
            </a:r>
            <a:r>
              <a:rPr lang="en-US" b="1" dirty="0" smtClean="0"/>
              <a:t>grade work</a:t>
            </a:r>
            <a:endParaRPr lang="en-US" b="1" dirty="0"/>
          </a:p>
        </p:txBody>
      </p:sp>
      <p:pic>
        <p:nvPicPr>
          <p:cNvPr id="1026" name="Picture 2" descr="http://www.teachingintheearlyyears.com/wp-content/uploads/2013/02/number-line1.png"/>
          <p:cNvPicPr>
            <a:picLocks noChangeAspect="1" noChangeArrowheads="1"/>
          </p:cNvPicPr>
          <p:nvPr/>
        </p:nvPicPr>
        <p:blipFill rotWithShape="1">
          <a:blip r:embed="rId2">
            <a:extLst>
              <a:ext uri="{28A0092B-C50C-407E-A947-70E740481C1C}">
                <a14:useLocalDpi xmlns:a14="http://schemas.microsoft.com/office/drawing/2010/main" val="0"/>
              </a:ext>
            </a:extLst>
          </a:blip>
          <a:srcRect t="21540" b="17223"/>
          <a:stretch/>
        </p:blipFill>
        <p:spPr bwMode="auto">
          <a:xfrm>
            <a:off x="923925" y="3048000"/>
            <a:ext cx="3790950" cy="124823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www.enasco.com/prod/images/products/29/AC018442l.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4528" t="18888" r="5773" b="14877"/>
          <a:stretch/>
        </p:blipFill>
        <p:spPr bwMode="auto">
          <a:xfrm>
            <a:off x="562619" y="4515395"/>
            <a:ext cx="1906323" cy="1407662"/>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3.bp.blogspot.com/_gNfd48QhoL0/TMBcM0C9mHI/AAAAAAAAOLc/3cpYXxFd1t4/s1600/hundreds-chart.jpg"/>
          <p:cNvPicPr>
            <a:picLocks noChangeAspect="1" noChangeArrowheads="1"/>
          </p:cNvPicPr>
          <p:nvPr/>
        </p:nvPicPr>
        <p:blipFill rotWithShape="1">
          <a:blip r:embed="rId4">
            <a:extLst>
              <a:ext uri="{28A0092B-C50C-407E-A947-70E740481C1C}">
                <a14:useLocalDpi xmlns:a14="http://schemas.microsoft.com/office/drawing/2010/main" val="0"/>
              </a:ext>
            </a:extLst>
          </a:blip>
          <a:srcRect t="11989"/>
          <a:stretch/>
        </p:blipFill>
        <p:spPr bwMode="auto">
          <a:xfrm>
            <a:off x="5414282" y="2828012"/>
            <a:ext cx="3067050" cy="2458898"/>
          </a:xfrm>
          <a:prstGeom prst="rect">
            <a:avLst/>
          </a:prstGeom>
          <a:noFill/>
          <a:extLst>
            <a:ext uri="{909E8E84-426E-40DD-AFC4-6F175D3DCCD1}">
              <a14:hiddenFill xmlns:a14="http://schemas.microsoft.com/office/drawing/2010/main">
                <a:solidFill>
                  <a:srgbClr val="FFFFFF"/>
                </a:solidFill>
              </a14:hiddenFill>
            </a:ext>
          </a:extLst>
        </p:spPr>
      </p:pic>
      <p:sp>
        <p:nvSpPr>
          <p:cNvPr id="7" name="Content Placeholder 2"/>
          <p:cNvSpPr txBox="1">
            <a:spLocks/>
          </p:cNvSpPr>
          <p:nvPr/>
        </p:nvSpPr>
        <p:spPr>
          <a:xfrm>
            <a:off x="304800" y="2819400"/>
            <a:ext cx="5029200" cy="2399716"/>
          </a:xfrm>
          <a:prstGeom prst="rect">
            <a:avLst/>
          </a:prstGeom>
        </p:spPr>
        <p:txBody>
          <a:bodyPr vert="horz">
            <a:normAutofit/>
          </a:bodyPr>
          <a:lst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endParaRPr lang="en-US" sz="2000" dirty="0"/>
          </a:p>
        </p:txBody>
      </p:sp>
      <p:sp>
        <p:nvSpPr>
          <p:cNvPr id="4" name="Content Placeholder 3"/>
          <p:cNvSpPr>
            <a:spLocks noGrp="1"/>
          </p:cNvSpPr>
          <p:nvPr>
            <p:ph idx="1"/>
          </p:nvPr>
        </p:nvSpPr>
        <p:spPr/>
        <p:txBody>
          <a:bodyPr/>
          <a:lstStyle/>
          <a:p>
            <a:pPr marL="0" indent="0">
              <a:buNone/>
            </a:pPr>
            <a:r>
              <a:rPr lang="en-US" dirty="0"/>
              <a:t>What math abilities do your students have when they enter 2</a:t>
            </a:r>
            <a:r>
              <a:rPr lang="en-US" baseline="30000" dirty="0"/>
              <a:t>nd</a:t>
            </a:r>
            <a:r>
              <a:rPr lang="en-US" dirty="0"/>
              <a:t> grade that you see in this video?</a:t>
            </a:r>
          </a:p>
          <a:p>
            <a:endParaRPr lang="en-US" dirty="0"/>
          </a:p>
        </p:txBody>
      </p:sp>
    </p:spTree>
    <p:extLst>
      <p:ext uri="{BB962C8B-B14F-4D97-AF65-F5344CB8AC3E}">
        <p14:creationId xmlns:p14="http://schemas.microsoft.com/office/powerpoint/2010/main" val="107161188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Hundreds Chart Games</a:t>
            </a:r>
            <a:endParaRPr lang="en-US" b="1" dirty="0"/>
          </a:p>
        </p:txBody>
      </p:sp>
      <p:pic>
        <p:nvPicPr>
          <p:cNvPr id="4" name="Content Placeholder 3"/>
          <p:cNvPicPr>
            <a:picLocks noGrp="1" noChangeAspect="1"/>
          </p:cNvPicPr>
          <p:nvPr>
            <p:ph sz="quarter" idx="1"/>
          </p:nvPr>
        </p:nvPicPr>
        <p:blipFill>
          <a:blip r:embed="rId2" cstate="print">
            <a:extLst>
              <a:ext uri="{28A0092B-C50C-407E-A947-70E740481C1C}">
                <a14:useLocalDpi xmlns:a14="http://schemas.microsoft.com/office/drawing/2010/main" val="0"/>
              </a:ext>
            </a:extLst>
          </a:blip>
          <a:stretch>
            <a:fillRect/>
          </a:stretch>
        </p:blipFill>
        <p:spPr>
          <a:xfrm>
            <a:off x="685800" y="1981200"/>
            <a:ext cx="4044823" cy="2796906"/>
          </a:xfrm>
        </p:spPr>
      </p:pic>
      <p:pic>
        <p:nvPicPr>
          <p:cNvPr id="593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69706" y="2590800"/>
            <a:ext cx="3529013" cy="35563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4183464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Two digit add &amp; subtract</a:t>
            </a:r>
            <a:endParaRPr lang="en-US" b="1" dirty="0"/>
          </a:p>
        </p:txBody>
      </p:sp>
      <p:sp>
        <p:nvSpPr>
          <p:cNvPr id="3" name="Content Placeholder 2"/>
          <p:cNvSpPr>
            <a:spLocks noGrp="1"/>
          </p:cNvSpPr>
          <p:nvPr>
            <p:ph idx="1"/>
          </p:nvPr>
        </p:nvSpPr>
        <p:spPr/>
        <p:txBody>
          <a:bodyPr/>
          <a:lstStyle/>
          <a:p>
            <a:pPr marL="0" indent="0">
              <a:spcAft>
                <a:spcPts val="1200"/>
              </a:spcAft>
              <a:buNone/>
            </a:pPr>
            <a:r>
              <a:rPr lang="en-US" dirty="0" smtClean="0"/>
              <a:t>There </a:t>
            </a:r>
            <a:r>
              <a:rPr lang="en-US" dirty="0"/>
              <a:t>are </a:t>
            </a:r>
            <a:r>
              <a:rPr lang="en-US" dirty="0" smtClean="0"/>
              <a:t>13 </a:t>
            </a:r>
            <a:r>
              <a:rPr lang="en-US" dirty="0"/>
              <a:t>children on the playground. 24 </a:t>
            </a:r>
            <a:r>
              <a:rPr lang="en-US" dirty="0" smtClean="0"/>
              <a:t>more children come out to the playground. </a:t>
            </a:r>
            <a:r>
              <a:rPr lang="en-US" dirty="0"/>
              <a:t>How many are </a:t>
            </a:r>
            <a:r>
              <a:rPr lang="en-US" dirty="0" smtClean="0"/>
              <a:t>now on </a:t>
            </a:r>
            <a:r>
              <a:rPr lang="en-US" dirty="0"/>
              <a:t>the </a:t>
            </a:r>
            <a:r>
              <a:rPr lang="en-US" dirty="0" smtClean="0"/>
              <a:t>playground? </a:t>
            </a:r>
          </a:p>
          <a:p>
            <a:r>
              <a:rPr lang="en-US" dirty="0" smtClean="0"/>
              <a:t>How can you </a:t>
            </a:r>
            <a:r>
              <a:rPr lang="en-US" dirty="0"/>
              <a:t>figure this out</a:t>
            </a:r>
            <a:r>
              <a:rPr lang="en-US" dirty="0" smtClean="0"/>
              <a:t>? </a:t>
            </a:r>
          </a:p>
          <a:p>
            <a:r>
              <a:rPr lang="en-US" dirty="0" smtClean="0">
                <a:solidFill>
                  <a:srgbClr val="C00000"/>
                </a:solidFill>
              </a:rPr>
              <a:t>What number strategies can you use in your head?</a:t>
            </a:r>
          </a:p>
          <a:p>
            <a:r>
              <a:rPr lang="en-US" dirty="0">
                <a:solidFill>
                  <a:schemeClr val="accent2">
                    <a:lumMod val="75000"/>
                  </a:schemeClr>
                </a:solidFill>
              </a:rPr>
              <a:t>Use base 10 blocks or linking cubes. </a:t>
            </a:r>
          </a:p>
        </p:txBody>
      </p:sp>
      <p:sp>
        <p:nvSpPr>
          <p:cNvPr id="4" name="Rectangle 3"/>
          <p:cNvSpPr/>
          <p:nvPr/>
        </p:nvSpPr>
        <p:spPr>
          <a:xfrm>
            <a:off x="5791200" y="5638800"/>
            <a:ext cx="2819400" cy="646331"/>
          </a:xfrm>
          <a:prstGeom prst="rect">
            <a:avLst/>
          </a:prstGeom>
          <a:solidFill>
            <a:schemeClr val="accent2">
              <a:lumMod val="40000"/>
              <a:lumOff val="60000"/>
            </a:schemeClr>
          </a:solidFill>
        </p:spPr>
        <p:txBody>
          <a:bodyPr wrap="square">
            <a:spAutoFit/>
          </a:bodyPr>
          <a:lstStyle/>
          <a:p>
            <a:r>
              <a:rPr lang="en-US" dirty="0" smtClean="0"/>
              <a:t>Number Talks: 2</a:t>
            </a:r>
            <a:r>
              <a:rPr lang="en-US" baseline="30000" dirty="0" smtClean="0"/>
              <a:t>nd</a:t>
            </a:r>
            <a:r>
              <a:rPr lang="en-US" dirty="0" smtClean="0"/>
              <a:t>: </a:t>
            </a:r>
            <a:r>
              <a:rPr lang="en-US" b="1" dirty="0" smtClean="0"/>
              <a:t>26+27</a:t>
            </a:r>
          </a:p>
          <a:p>
            <a:r>
              <a:rPr lang="en-US" b="1" dirty="0" smtClean="0"/>
              <a:t>	           </a:t>
            </a:r>
            <a:r>
              <a:rPr lang="en-US" dirty="0" smtClean="0"/>
              <a:t>3</a:t>
            </a:r>
            <a:r>
              <a:rPr lang="en-US" baseline="30000" dirty="0" smtClean="0"/>
              <a:t>rd</a:t>
            </a:r>
            <a:r>
              <a:rPr lang="en-US" dirty="0" smtClean="0"/>
              <a:t>: </a:t>
            </a:r>
            <a:r>
              <a:rPr lang="en-US" b="1" dirty="0" smtClean="0"/>
              <a:t>70-34</a:t>
            </a:r>
          </a:p>
        </p:txBody>
      </p:sp>
    </p:spTree>
    <p:extLst>
      <p:ext uri="{BB962C8B-B14F-4D97-AF65-F5344CB8AC3E}">
        <p14:creationId xmlns:p14="http://schemas.microsoft.com/office/powerpoint/2010/main" val="283870148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rgbClr val="C00000"/>
                </a:solidFill>
              </a:rPr>
              <a:t>Concrete</a:t>
            </a:r>
            <a:endParaRPr lang="en-US" b="1" dirty="0"/>
          </a:p>
        </p:txBody>
      </p:sp>
      <p:sp>
        <p:nvSpPr>
          <p:cNvPr id="3" name="Content Placeholder 2"/>
          <p:cNvSpPr>
            <a:spLocks noGrp="1"/>
          </p:cNvSpPr>
          <p:nvPr>
            <p:ph idx="1"/>
          </p:nvPr>
        </p:nvSpPr>
        <p:spPr/>
        <p:txBody>
          <a:bodyPr/>
          <a:lstStyle/>
          <a:p>
            <a:pPr marL="0" indent="0">
              <a:buNone/>
            </a:pPr>
            <a:r>
              <a:rPr lang="en-US" u="sng" dirty="0" smtClean="0">
                <a:solidFill>
                  <a:srgbClr val="C00000"/>
                </a:solidFill>
              </a:rPr>
              <a:t>Concrete</a:t>
            </a:r>
            <a:r>
              <a:rPr lang="en-US" dirty="0" smtClean="0"/>
              <a:t> – </a:t>
            </a:r>
            <a:r>
              <a:rPr lang="en-US" dirty="0" smtClean="0">
                <a:solidFill>
                  <a:srgbClr val="FF6600"/>
                </a:solidFill>
              </a:rPr>
              <a:t>Representational</a:t>
            </a:r>
            <a:r>
              <a:rPr lang="en-US" dirty="0" smtClean="0"/>
              <a:t> – </a:t>
            </a:r>
            <a:r>
              <a:rPr lang="en-US" dirty="0" smtClean="0">
                <a:solidFill>
                  <a:schemeClr val="accent6">
                    <a:lumMod val="50000"/>
                  </a:schemeClr>
                </a:solidFill>
              </a:rPr>
              <a:t>Abstract</a:t>
            </a:r>
          </a:p>
          <a:p>
            <a:pPr marL="0" indent="0">
              <a:buNone/>
            </a:pPr>
            <a:r>
              <a:rPr lang="en-US" u="sng" dirty="0" smtClean="0">
                <a:solidFill>
                  <a:srgbClr val="EE2A2F"/>
                </a:solidFill>
              </a:rPr>
              <a:t>Objects</a:t>
            </a:r>
            <a:r>
              <a:rPr lang="en-US" dirty="0" smtClean="0"/>
              <a:t>    –       </a:t>
            </a:r>
            <a:r>
              <a:rPr lang="en-US" dirty="0" smtClean="0">
                <a:solidFill>
                  <a:srgbClr val="FFC000"/>
                </a:solidFill>
              </a:rPr>
              <a:t>Pictures</a:t>
            </a:r>
            <a:r>
              <a:rPr lang="en-US" dirty="0" smtClean="0"/>
              <a:t>         –  </a:t>
            </a:r>
            <a:r>
              <a:rPr lang="en-US" dirty="0" smtClean="0">
                <a:solidFill>
                  <a:schemeClr val="accent6">
                    <a:lumMod val="75000"/>
                  </a:schemeClr>
                </a:solidFill>
              </a:rPr>
              <a:t>Symbols </a:t>
            </a:r>
          </a:p>
          <a:p>
            <a:endParaRPr lang="en-US" sz="1400" dirty="0">
              <a:solidFill>
                <a:schemeClr val="accent6">
                  <a:lumMod val="75000"/>
                </a:schemeClr>
              </a:solidFill>
            </a:endParaRPr>
          </a:p>
          <a:p>
            <a:pPr marL="0" indent="0">
              <a:spcAft>
                <a:spcPts val="1200"/>
              </a:spcAft>
              <a:buNone/>
            </a:pPr>
            <a:r>
              <a:rPr lang="en-US" dirty="0"/>
              <a:t>There are </a:t>
            </a:r>
            <a:r>
              <a:rPr lang="en-US" dirty="0" smtClean="0"/>
              <a:t>17 </a:t>
            </a:r>
            <a:r>
              <a:rPr lang="en-US" dirty="0"/>
              <a:t>children on the playground. 24 </a:t>
            </a:r>
            <a:r>
              <a:rPr lang="en-US" dirty="0" smtClean="0"/>
              <a:t>more children come out to the playground. </a:t>
            </a:r>
            <a:r>
              <a:rPr lang="en-US" dirty="0"/>
              <a:t>How many are </a:t>
            </a:r>
            <a:r>
              <a:rPr lang="en-US" dirty="0" smtClean="0"/>
              <a:t>now on </a:t>
            </a:r>
            <a:r>
              <a:rPr lang="en-US" dirty="0"/>
              <a:t>the </a:t>
            </a:r>
            <a:r>
              <a:rPr lang="en-US" dirty="0" smtClean="0"/>
              <a:t>playground? </a:t>
            </a:r>
          </a:p>
          <a:p>
            <a:r>
              <a:rPr lang="en-US" dirty="0" smtClean="0"/>
              <a:t>How can you </a:t>
            </a:r>
            <a:r>
              <a:rPr lang="en-US" dirty="0"/>
              <a:t>figure this out?</a:t>
            </a:r>
          </a:p>
          <a:p>
            <a:r>
              <a:rPr lang="en-US" dirty="0">
                <a:solidFill>
                  <a:srgbClr val="C00000"/>
                </a:solidFill>
              </a:rPr>
              <a:t>What number strategies can you use in your head?</a:t>
            </a:r>
          </a:p>
          <a:p>
            <a:r>
              <a:rPr lang="en-US" dirty="0" smtClean="0">
                <a:solidFill>
                  <a:schemeClr val="accent2">
                    <a:lumMod val="75000"/>
                  </a:schemeClr>
                </a:solidFill>
              </a:rPr>
              <a:t>Use </a:t>
            </a:r>
            <a:r>
              <a:rPr lang="en-US" dirty="0">
                <a:solidFill>
                  <a:schemeClr val="accent2">
                    <a:lumMod val="75000"/>
                  </a:schemeClr>
                </a:solidFill>
              </a:rPr>
              <a:t>base 10 blocks or linking cubes. </a:t>
            </a:r>
          </a:p>
        </p:txBody>
      </p:sp>
    </p:spTree>
    <p:extLst>
      <p:ext uri="{BB962C8B-B14F-4D97-AF65-F5344CB8AC3E}">
        <p14:creationId xmlns:p14="http://schemas.microsoft.com/office/powerpoint/2010/main" val="51017783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rgbClr val="C00000"/>
                </a:solidFill>
              </a:rPr>
              <a:t>Concrete</a:t>
            </a:r>
            <a:endParaRPr lang="en-US" b="1" dirty="0"/>
          </a:p>
        </p:txBody>
      </p:sp>
      <p:sp>
        <p:nvSpPr>
          <p:cNvPr id="3" name="Content Placeholder 2"/>
          <p:cNvSpPr>
            <a:spLocks noGrp="1"/>
          </p:cNvSpPr>
          <p:nvPr>
            <p:ph idx="1"/>
          </p:nvPr>
        </p:nvSpPr>
        <p:spPr/>
        <p:txBody>
          <a:bodyPr/>
          <a:lstStyle/>
          <a:p>
            <a:endParaRPr lang="en-US" dirty="0">
              <a:solidFill>
                <a:schemeClr val="accent6">
                  <a:lumMod val="75000"/>
                </a:schemeClr>
              </a:solidFill>
            </a:endParaRPr>
          </a:p>
          <a:p>
            <a:pPr marL="0" indent="0">
              <a:spcAft>
                <a:spcPts val="1200"/>
              </a:spcAft>
              <a:buNone/>
            </a:pPr>
            <a:r>
              <a:rPr lang="en-US" dirty="0"/>
              <a:t>There are 47 children on the playground. 24 go home. How many are left on the </a:t>
            </a:r>
            <a:r>
              <a:rPr lang="en-US" dirty="0" smtClean="0"/>
              <a:t>playground? </a:t>
            </a:r>
          </a:p>
          <a:p>
            <a:r>
              <a:rPr lang="en-US" dirty="0" smtClean="0"/>
              <a:t>How </a:t>
            </a:r>
            <a:r>
              <a:rPr lang="en-US" dirty="0"/>
              <a:t>can you figure this out?</a:t>
            </a:r>
          </a:p>
          <a:p>
            <a:r>
              <a:rPr lang="en-US" dirty="0">
                <a:solidFill>
                  <a:srgbClr val="C00000"/>
                </a:solidFill>
              </a:rPr>
              <a:t>What number strategies can you use in your head?</a:t>
            </a:r>
          </a:p>
          <a:p>
            <a:r>
              <a:rPr lang="en-US" dirty="0" smtClean="0">
                <a:solidFill>
                  <a:schemeClr val="accent2">
                    <a:lumMod val="75000"/>
                  </a:schemeClr>
                </a:solidFill>
              </a:rPr>
              <a:t>Use </a:t>
            </a:r>
            <a:r>
              <a:rPr lang="en-US" dirty="0">
                <a:solidFill>
                  <a:schemeClr val="accent2">
                    <a:lumMod val="75000"/>
                  </a:schemeClr>
                </a:solidFill>
              </a:rPr>
              <a:t>base 10 blocks or linking cubes. </a:t>
            </a:r>
          </a:p>
        </p:txBody>
      </p:sp>
    </p:spTree>
    <p:extLst>
      <p:ext uri="{BB962C8B-B14F-4D97-AF65-F5344CB8AC3E}">
        <p14:creationId xmlns:p14="http://schemas.microsoft.com/office/powerpoint/2010/main" val="118891642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1560</TotalTime>
  <Words>1405</Words>
  <Application>Microsoft Office PowerPoint</Application>
  <PresentationFormat>On-screen Show (4:3)</PresentationFormat>
  <Paragraphs>165</Paragraphs>
  <Slides>28</Slides>
  <Notes>2</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Flow</vt:lpstr>
      <vt:lpstr>Our Purpose and Agenda</vt:lpstr>
      <vt:lpstr>Adding single digits fluently</vt:lpstr>
      <vt:lpstr>Encourage strategies</vt:lpstr>
      <vt:lpstr>Addition Within 100</vt:lpstr>
      <vt:lpstr>2nd grade work</vt:lpstr>
      <vt:lpstr>Hundreds Chart Games</vt:lpstr>
      <vt:lpstr>Two digit add &amp; subtract</vt:lpstr>
      <vt:lpstr>Concrete</vt:lpstr>
      <vt:lpstr>Concrete</vt:lpstr>
      <vt:lpstr>Concrete</vt:lpstr>
      <vt:lpstr>Representational</vt:lpstr>
      <vt:lpstr>Abstract</vt:lpstr>
      <vt:lpstr>Any twists?</vt:lpstr>
      <vt:lpstr>Common Core</vt:lpstr>
      <vt:lpstr>Add and subtract within 1000</vt:lpstr>
      <vt:lpstr>Our Purpose and Agenda</vt:lpstr>
      <vt:lpstr>Understanding multiplication</vt:lpstr>
      <vt:lpstr>2nd grade</vt:lpstr>
      <vt:lpstr>3rd grade</vt:lpstr>
      <vt:lpstr>Area Models</vt:lpstr>
      <vt:lpstr>Multiplication and Division Problem types</vt:lpstr>
      <vt:lpstr>PowerPoint Presentation</vt:lpstr>
      <vt:lpstr>How might children solve these?</vt:lpstr>
      <vt:lpstr>Building fluency</vt:lpstr>
      <vt:lpstr>Building fluency</vt:lpstr>
      <vt:lpstr>4th Grade Multiplication</vt:lpstr>
      <vt:lpstr>Common Core Checklist</vt:lpstr>
      <vt:lpstr>Your Curriculum</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Key Concepts</dc:title>
  <dc:creator>Theron</dc:creator>
  <cp:lastModifiedBy>TB</cp:lastModifiedBy>
  <cp:revision>68</cp:revision>
  <dcterms:created xsi:type="dcterms:W3CDTF">2015-08-08T19:33:45Z</dcterms:created>
  <dcterms:modified xsi:type="dcterms:W3CDTF">2015-08-11T01:40:13Z</dcterms:modified>
</cp:coreProperties>
</file>